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sldIdLst>
    <p:sldId id="256" r:id="rId2"/>
    <p:sldId id="259" r:id="rId3"/>
    <p:sldId id="257" r:id="rId4"/>
    <p:sldId id="262" r:id="rId5"/>
    <p:sldId id="309" r:id="rId6"/>
    <p:sldId id="269" r:id="rId7"/>
    <p:sldId id="296" r:id="rId8"/>
    <p:sldId id="280" r:id="rId9"/>
    <p:sldId id="298" r:id="rId10"/>
    <p:sldId id="299" r:id="rId11"/>
    <p:sldId id="300" r:id="rId12"/>
    <p:sldId id="303" r:id="rId13"/>
    <p:sldId id="302" r:id="rId14"/>
    <p:sldId id="304" r:id="rId15"/>
    <p:sldId id="310" r:id="rId16"/>
    <p:sldId id="301" r:id="rId17"/>
    <p:sldId id="25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2B2B2"/>
    <a:srgbClr val="C0C0C0"/>
    <a:srgbClr val="DDDDDD"/>
    <a:srgbClr val="0099CC"/>
    <a:srgbClr val="000000"/>
    <a:srgbClr val="FFFFFF"/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103" d="100"/>
          <a:sy n="103" d="100"/>
        </p:scale>
        <p:origin x="2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45E4AE-1D3A-42C1-9722-0F4DCDFD9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43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FE499-355E-4B84-85AD-307236C5A2A9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33117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1" y="103188"/>
            <a:ext cx="4162425" cy="40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048002"/>
            <a:ext cx="19812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4125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876800"/>
            <a:ext cx="13827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2"/>
            <a:ext cx="2133600" cy="168275"/>
          </a:xfr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 defTabSz="685800"/>
            <a:endParaRPr lang="en-US">
              <a:latin typeface="Arial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2"/>
            <a:ext cx="2895600" cy="168275"/>
          </a:xfr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 defTabSz="685800"/>
            <a:endParaRPr lang="ru-RU">
              <a:latin typeface="Arial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2"/>
            <a:ext cx="1066800" cy="168275"/>
          </a:xfr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 defTabSz="685800"/>
            <a:fld id="{007A2E57-BC82-4F6A-B3D9-6817C78F8146}" type="slidenum">
              <a:rPr lang="en-US" smtClean="0">
                <a:latin typeface="Arial"/>
              </a:rPr>
              <a:pPr defTabSz="685800"/>
              <a:t>‹#›</a:t>
            </a:fld>
            <a:endParaRPr lang="en-US">
              <a:latin typeface="Arial"/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1" y="6415088"/>
            <a:ext cx="83869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L/O/G/O</a:t>
            </a:r>
          </a:p>
        </p:txBody>
      </p:sp>
    </p:spTree>
    <p:extLst>
      <p:ext uri="{BB962C8B-B14F-4D97-AF65-F5344CB8AC3E}">
        <p14:creationId xmlns:p14="http://schemas.microsoft.com/office/powerpoint/2010/main" val="290973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931695E3-C9F3-4EAC-9EE7-D8D80F508C1F}" type="slidenum">
              <a:rPr lang="en-US" smtClean="0">
                <a:solidFill>
                  <a:srgbClr val="000000"/>
                </a:solidFill>
                <a:latin typeface="Arial"/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  <a:latin typeface="Arial"/>
              </a:rPr>
              <a:t>www.themegallery.com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57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C32C4561-5F42-491C-8015-3ACE660F6E71}" type="slidenum">
              <a:rPr lang="en-US" smtClean="0">
                <a:solidFill>
                  <a:srgbClr val="000000"/>
                </a:solidFill>
                <a:latin typeface="Arial"/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  <a:latin typeface="Arial"/>
              </a:rPr>
              <a:t>www.themegallery.com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22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2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7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7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6858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685800"/>
            <a:fld id="{155CEDF6-9D53-4508-87AB-051C2AAD9947}" type="slidenum">
              <a:rPr lang="en-US" smtClean="0">
                <a:solidFill>
                  <a:srgbClr val="000000"/>
                </a:solidFill>
                <a:latin typeface="Arial"/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2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  <a:latin typeface="Arial"/>
              </a:rPr>
              <a:t>www.themegallery.com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069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2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7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6858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685800"/>
            <a:fld id="{FCA20068-A42F-4AC0-A1DC-8C2919E74F40}" type="slidenum">
              <a:rPr lang="en-US" smtClean="0">
                <a:solidFill>
                  <a:srgbClr val="000000"/>
                </a:solidFill>
                <a:latin typeface="Arial"/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2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  <a:latin typeface="Arial"/>
              </a:rPr>
              <a:t>www.themegallery.com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483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2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7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6858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 defTabSz="685800"/>
            <a:fld id="{DDA38B5C-CD75-47E3-8F56-9D2E45F2DEF0}" type="slidenum">
              <a:rPr lang="en-US" smtClean="0">
                <a:solidFill>
                  <a:srgbClr val="000000"/>
                </a:solidFill>
                <a:latin typeface="Arial"/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2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  <a:latin typeface="Arial"/>
              </a:rPr>
              <a:t>www.themegallery.com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48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26B1163-6780-478A-AFDB-BAC7A4B58CB8}" type="slidenum">
              <a:rPr lang="en-US" smtClean="0">
                <a:solidFill>
                  <a:srgbClr val="000000"/>
                </a:solidFill>
                <a:latin typeface="Arial"/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  <a:latin typeface="Arial"/>
              </a:rPr>
              <a:t>www.themegallery.com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8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6F9A1778-7917-4D61-B5B4-FB92E8C68AAB}" type="slidenum">
              <a:rPr lang="en-US" smtClean="0">
                <a:solidFill>
                  <a:srgbClr val="000000"/>
                </a:solidFill>
                <a:latin typeface="Arial"/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  <a:latin typeface="Arial"/>
              </a:rPr>
              <a:t>www.themegallery.com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31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7"/>
            <a:ext cx="4038600" cy="50196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7"/>
            <a:ext cx="4038600" cy="50196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64857E52-EF32-4557-A9E7-F43A85C1004E}" type="slidenum">
              <a:rPr lang="en-US" smtClean="0">
                <a:solidFill>
                  <a:srgbClr val="000000"/>
                </a:solidFill>
                <a:latin typeface="Arial"/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  <a:latin typeface="Arial"/>
              </a:rPr>
              <a:t>www.themegallery.com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11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69C24254-75F4-4C0E-A13D-322408B3CA25}" type="slidenum">
              <a:rPr lang="en-US" smtClean="0">
                <a:solidFill>
                  <a:srgbClr val="000000"/>
                </a:solidFill>
                <a:latin typeface="Arial"/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  <a:latin typeface="Arial"/>
              </a:rPr>
              <a:t>www.themegallery.com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00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95E18F9F-7928-408E-83C8-06C0DFCC0B64}" type="slidenum">
              <a:rPr lang="en-US" smtClean="0">
                <a:solidFill>
                  <a:srgbClr val="000000"/>
                </a:solidFill>
                <a:latin typeface="Arial"/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  <a:latin typeface="Arial"/>
              </a:rPr>
              <a:t>www.themegallery.com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27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ABFD3FA0-851C-4B54-9CBC-E0956098AEAD}" type="slidenum">
              <a:rPr lang="en-US" smtClean="0">
                <a:solidFill>
                  <a:srgbClr val="000000"/>
                </a:solidFill>
                <a:latin typeface="Arial"/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  <a:latin typeface="Arial"/>
              </a:rPr>
              <a:t>www.themegallery.com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535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16BEC23E-B5AC-4FDB-9EAE-4BA02270067B}" type="slidenum">
              <a:rPr lang="en-US" smtClean="0">
                <a:solidFill>
                  <a:srgbClr val="000000"/>
                </a:solidFill>
                <a:latin typeface="Arial"/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  <a:latin typeface="Arial"/>
              </a:rPr>
              <a:t>www.themegallery.com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251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3FEBA7E8-A7FA-47A0-9055-58E3A61602B5}" type="slidenum">
              <a:rPr lang="en-US" smtClean="0">
                <a:solidFill>
                  <a:srgbClr val="000000"/>
                </a:solidFill>
                <a:latin typeface="Arial"/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  <a:latin typeface="Arial"/>
              </a:rPr>
              <a:t>www.themegallery.com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579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2"/>
            <a:ext cx="8229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7"/>
            <a:ext cx="8229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7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 defTabSz="6858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7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defTabSz="685800"/>
            <a:fld id="{7A030F8B-557F-4542-912E-EB4C8A4484B3}" type="slidenum">
              <a:rPr lang="en-US" smtClean="0">
                <a:solidFill>
                  <a:srgbClr val="000000"/>
                </a:solidFill>
                <a:latin typeface="Arial"/>
              </a:rPr>
              <a:pPr defTabSz="685800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864" y="95250"/>
            <a:ext cx="6731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2"/>
            <a:ext cx="84582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  <a:latin typeface="Arial"/>
              </a:rPr>
              <a:t>www.themegallery.com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558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484785"/>
            <a:ext cx="4824536" cy="5373216"/>
          </a:xfrm>
          <a:prstGeom prst="rect">
            <a:avLst/>
          </a:prstGeom>
        </p:spPr>
      </p:pic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51520" y="332656"/>
            <a:ext cx="8712968" cy="1944216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как неотъемлемая часть образовательного процесса в условиях реализации  ФГОС в МБОУ </a:t>
            </a:r>
            <a:r>
              <a:rPr lang="ru-RU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</a:t>
            </a:r>
            <a:r>
              <a:rPr lang="ru-RU" sz="2800" i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 им. С. П. Дягилева»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Удивительный мир </a:t>
            </a:r>
            <a:r>
              <a:rPr lang="ru-RU" sz="3200" dirty="0" smtClean="0"/>
              <a:t>профессий 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4040188" cy="576064"/>
          </a:xfrm>
        </p:spPr>
        <p:txBody>
          <a:bodyPr/>
          <a:lstStyle/>
          <a:p>
            <a:r>
              <a:rPr lang="ru-RU" sz="2000" dirty="0" smtClean="0"/>
              <a:t>Дизайнер</a:t>
            </a:r>
            <a:endParaRPr lang="ru-RU" sz="20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3275856" y="1700594"/>
            <a:ext cx="2584247" cy="730853"/>
          </a:xfrm>
        </p:spPr>
        <p:txBody>
          <a:bodyPr/>
          <a:lstStyle/>
          <a:p>
            <a:pPr algn="ctr"/>
            <a:r>
              <a:rPr lang="ru-RU" sz="2000" dirty="0" smtClean="0"/>
              <a:t>Пермская кондитерская фабрика</a:t>
            </a:r>
            <a:endParaRPr lang="ru-RU" sz="2000" dirty="0"/>
          </a:p>
        </p:txBody>
      </p:sp>
      <p:pic>
        <p:nvPicPr>
          <p:cNvPr id="4099" name="Picture 3" descr="C:\Users\HOME\Desktop\ШКОЛА мама\3 Класс\Фото\шоколадная фабрика\IMG-bf03d1ed812e0ba02650347b586915da-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35796" y="2852936"/>
            <a:ext cx="367240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60" y="3356992"/>
            <a:ext cx="4040188" cy="2272605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68175"/>
            <a:ext cx="4355976" cy="2450237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412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792"/>
          </a:xfrm>
        </p:spPr>
        <p:txBody>
          <a:bodyPr/>
          <a:lstStyle/>
          <a:p>
            <a:r>
              <a:rPr lang="ru-RU" sz="3200" dirty="0"/>
              <a:t>Школьные </a:t>
            </a:r>
            <a:r>
              <a:rPr lang="ru-RU" sz="3200" dirty="0" smtClean="0"/>
              <a:t>традиции</a:t>
            </a:r>
            <a:endParaRPr lang="ru-RU" sz="3200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525735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ярмарка</a:t>
            </a:r>
            <a:endParaRPr lang="ru-RU" sz="28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2719" y="3679482"/>
            <a:ext cx="1852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«А что у вас?»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6278844" y="6164594"/>
            <a:ext cx="286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«В гостях у сказки»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" y="2568117"/>
            <a:ext cx="4220771" cy="396223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61" y="2568117"/>
            <a:ext cx="4815347" cy="3962237"/>
          </a:xfrm>
        </p:spPr>
      </p:pic>
    </p:spTree>
    <p:extLst>
      <p:ext uri="{BB962C8B-B14F-4D97-AF65-F5344CB8AC3E}">
        <p14:creationId xmlns:p14="http://schemas.microsoft.com/office/powerpoint/2010/main" val="8488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8"/>
            <a:ext cx="5400600" cy="50131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Социальные </a:t>
            </a:r>
            <a:r>
              <a:rPr lang="ru-RU" sz="3200" dirty="0" smtClean="0"/>
              <a:t>акции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260" y="1530350"/>
            <a:ext cx="4040188" cy="1579314"/>
          </a:xfrm>
        </p:spPr>
        <p:txBody>
          <a:bodyPr/>
          <a:lstStyle/>
          <a:p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Акция к Международному женскому дню для Пермской краевой организации Всероссийского общества инвалидов</a:t>
            </a:r>
            <a:endParaRPr lang="ru-RU" sz="20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5844"/>
            <a:ext cx="4608512" cy="3599558"/>
          </a:xfrm>
        </p:spPr>
      </p:pic>
    </p:spTree>
    <p:extLst>
      <p:ext uri="{BB962C8B-B14F-4D97-AF65-F5344CB8AC3E}">
        <p14:creationId xmlns:p14="http://schemas.microsoft.com/office/powerpoint/2010/main" val="12219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3200" dirty="0" smtClean="0"/>
              <a:t>Я-исследователь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1320212"/>
            <a:ext cx="2232248" cy="639762"/>
          </a:xfrm>
        </p:spPr>
        <p:txBody>
          <a:bodyPr/>
          <a:lstStyle/>
          <a:p>
            <a:r>
              <a:rPr lang="ru-RU" sz="1800" dirty="0" smtClean="0">
                <a:solidFill>
                  <a:schemeClr val="bg1">
                    <a:lumMod val="25000"/>
                  </a:schemeClr>
                </a:solidFill>
              </a:rPr>
              <a:t>Защита проекта</a:t>
            </a:r>
            <a:endParaRPr lang="ru-RU" sz="18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4320480" cy="427846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65" y="4221088"/>
            <a:ext cx="4499992" cy="25301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5645"/>
            <a:ext cx="4418155" cy="248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«Хореографическая студия «Вдохновение»</a:t>
            </a:r>
            <a:b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10" y="1556792"/>
            <a:ext cx="8473380" cy="51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«Хоровое пение»</a:t>
            </a:r>
            <a:br>
              <a:rPr lang="ru-RU" dirty="0"/>
            </a:br>
            <a:r>
              <a:rPr lang="ru-RU" dirty="0"/>
              <a:t>«Ансамбль «Веснушки» 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мужества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417639"/>
            <a:ext cx="4040188" cy="571202"/>
          </a:xfrm>
        </p:spPr>
        <p:txBody>
          <a:bodyPr/>
          <a:lstStyle/>
          <a:p>
            <a:r>
              <a:rPr lang="ru-RU" sz="2000" dirty="0">
                <a:solidFill>
                  <a:schemeClr val="bg1">
                    <a:lumMod val="25000"/>
                  </a:schemeClr>
                </a:solidFill>
              </a:rPr>
              <a:t>День </a:t>
            </a:r>
            <a:r>
              <a:rPr lang="ru-RU" sz="2000" dirty="0" smtClean="0">
                <a:solidFill>
                  <a:schemeClr val="bg1">
                    <a:lumMod val="25000"/>
                  </a:schemeClr>
                </a:solidFill>
              </a:rPr>
              <a:t>Защитника </a:t>
            </a:r>
            <a:r>
              <a:rPr lang="ru-RU" sz="2000" dirty="0">
                <a:solidFill>
                  <a:schemeClr val="bg1">
                    <a:lumMod val="25000"/>
                  </a:schemeClr>
                </a:solidFill>
              </a:rPr>
              <a:t>Отечества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Круглый стол  в МБОУ СОШ № 9        от </a:t>
            </a:r>
            <a:r>
              <a:rPr lang="ru-RU" dirty="0" smtClean="0"/>
              <a:t>20.11.2018г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68344" y="4005064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Новый год</a:t>
            </a:r>
            <a:endParaRPr lang="ru-RU" sz="2000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19872" y="2286002"/>
            <a:ext cx="5484565" cy="4239342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140968"/>
            <a:ext cx="4041775" cy="2273498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12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45" y="0"/>
            <a:ext cx="542068" cy="112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215" y="6141"/>
            <a:ext cx="54292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ижний колонтитул 5"/>
          <p:cNvSpPr txBox="1">
            <a:spLocks/>
          </p:cNvSpPr>
          <p:nvPr/>
        </p:nvSpPr>
        <p:spPr bwMode="auto">
          <a:xfrm>
            <a:off x="2339752" y="1124744"/>
            <a:ext cx="6598227" cy="31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476672"/>
            <a:ext cx="4680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Самопознание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68" t="-1199" r="7798" b="-1199"/>
          <a:stretch/>
        </p:blipFill>
        <p:spPr>
          <a:xfrm>
            <a:off x="-324420" y="1482239"/>
            <a:ext cx="4176000" cy="37600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98" y="1507879"/>
            <a:ext cx="4239642" cy="28999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80" y="4044604"/>
            <a:ext cx="4896544" cy="2753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7488832" cy="746125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Организация внеурочной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деятельности</a:t>
            </a:r>
            <a:br>
              <a:rPr lang="ru-RU" sz="2800" dirty="0" smtClean="0"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начальной 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школе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34185" y="1112440"/>
            <a:ext cx="4499992" cy="360040"/>
          </a:xfrm>
        </p:spPr>
        <p:txBody>
          <a:bodyPr/>
          <a:lstStyle/>
          <a:p>
            <a:pPr algn="just"/>
            <a:r>
              <a:rPr lang="ru-RU" dirty="0" smtClean="0"/>
              <a:t>       </a:t>
            </a:r>
            <a:endParaRPr lang="en-US" dirty="0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gray">
          <a:xfrm>
            <a:off x="5359400" y="3186113"/>
            <a:ext cx="2849563" cy="27527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gray">
          <a:xfrm>
            <a:off x="5334000" y="3036165"/>
            <a:ext cx="2792413" cy="3043095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719800" y="2028996"/>
            <a:ext cx="3191618" cy="740395"/>
            <a:chOff x="752" y="1413"/>
            <a:chExt cx="1321" cy="294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5320145" y="1974807"/>
            <a:ext cx="2857500" cy="740395"/>
            <a:chOff x="3623" y="1413"/>
            <a:chExt cx="1321" cy="294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03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04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8205" name="AutoShape 13"/>
          <p:cNvSpPr>
            <a:spLocks noChangeArrowheads="1"/>
          </p:cNvSpPr>
          <p:nvPr/>
        </p:nvSpPr>
        <p:spPr bwMode="gray">
          <a:xfrm>
            <a:off x="841382" y="3186113"/>
            <a:ext cx="2849563" cy="2985510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black">
          <a:xfrm>
            <a:off x="721769" y="2215398"/>
            <a:ext cx="3222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600" b="1" dirty="0" smtClean="0">
                <a:cs typeface="Arial" charset="0"/>
              </a:rPr>
              <a:t>Направления деятельности</a:t>
            </a:r>
            <a:endParaRPr lang="en-US" sz="1600" b="1" dirty="0">
              <a:cs typeface="Arial" charset="0"/>
            </a:endParaRPr>
          </a:p>
        </p:txBody>
      </p:sp>
      <p:sp>
        <p:nvSpPr>
          <p:cNvPr id="8207" name="Text Box 18"/>
          <p:cNvSpPr txBox="1">
            <a:spLocks noChangeArrowheads="1"/>
          </p:cNvSpPr>
          <p:nvPr/>
        </p:nvSpPr>
        <p:spPr bwMode="black">
          <a:xfrm>
            <a:off x="5668530" y="2230919"/>
            <a:ext cx="223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600" b="1" dirty="0" smtClean="0">
                <a:cs typeface="Arial" charset="0"/>
              </a:rPr>
              <a:t>ЦЕЛЬ:</a:t>
            </a:r>
            <a:endParaRPr lang="en-US" sz="1600" b="1" dirty="0">
              <a:cs typeface="Arial" charset="0"/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-10793605" flipH="1" flipV="1">
            <a:off x="3770313" y="3732213"/>
            <a:ext cx="1446212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gray">
          <a:xfrm>
            <a:off x="5529586" y="3196546"/>
            <a:ext cx="25146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создание условий для проявления и развития ребенком своих интересов на основе свободного выбора, постижения духовно-нравственных ценностей и культурных традиций</a:t>
            </a:r>
            <a:endParaRPr lang="en-US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5339866" y="3327242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927865" y="3242309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gray">
          <a:xfrm>
            <a:off x="898312" y="3783012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gray">
          <a:xfrm>
            <a:off x="901255" y="4348162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983883" y="3285805"/>
            <a:ext cx="255820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Духовно-нравственное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gray">
          <a:xfrm>
            <a:off x="931116" y="4435155"/>
            <a:ext cx="2699009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Общеинтеллектуальное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0793605" flipV="1">
            <a:off x="3738563" y="4337050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29"/>
          <p:cNvSpPr>
            <a:spLocks noChangeArrowheads="1"/>
          </p:cNvSpPr>
          <p:nvPr/>
        </p:nvSpPr>
        <p:spPr bwMode="gray">
          <a:xfrm>
            <a:off x="901255" y="4879733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Общекультурное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29"/>
          <p:cNvSpPr>
            <a:spLocks noChangeArrowheads="1"/>
          </p:cNvSpPr>
          <p:nvPr/>
        </p:nvSpPr>
        <p:spPr bwMode="gray">
          <a:xfrm>
            <a:off x="846585" y="5417083"/>
            <a:ext cx="2698750" cy="67411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Спортивно-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оздоровительное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923112" cy="746125"/>
          </a:xfrm>
        </p:spPr>
        <p:txBody>
          <a:bodyPr/>
          <a:lstStyle/>
          <a:p>
            <a:pPr algn="ctr"/>
            <a:r>
              <a:rPr lang="ru-RU" dirty="0" smtClean="0"/>
              <a:t>Виды деятельности: </a:t>
            </a:r>
            <a:endParaRPr lang="en-US" dirty="0"/>
          </a:p>
        </p:txBody>
      </p:sp>
      <p:sp>
        <p:nvSpPr>
          <p:cNvPr id="29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211960" y="1143000"/>
            <a:ext cx="4703440" cy="34178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1274369" y="3536950"/>
            <a:ext cx="5964632" cy="688975"/>
            <a:chOff x="720" y="1392"/>
            <a:chExt cx="4058" cy="480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289067" y="4402138"/>
            <a:ext cx="5949933" cy="688975"/>
            <a:chOff x="720" y="1392"/>
            <a:chExt cx="4058" cy="480"/>
          </a:xfrm>
        </p:grpSpPr>
        <p:sp>
          <p:nvSpPr>
            <p:cNvPr id="6153" name="AutoShape 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54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5" name="AutoShape 1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" name="AutoShape 1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1303729" y="5259388"/>
            <a:ext cx="5935271" cy="688975"/>
            <a:chOff x="720" y="1392"/>
            <a:chExt cx="4058" cy="4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5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0" name="AutoShape 16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1259633" y="2673350"/>
            <a:ext cx="5979368" cy="688975"/>
            <a:chOff x="720" y="1392"/>
            <a:chExt cx="4058" cy="4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64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5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6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167" name="Text Box 23"/>
          <p:cNvSpPr txBox="1">
            <a:spLocks noChangeArrowheads="1"/>
          </p:cNvSpPr>
          <p:nvPr/>
        </p:nvSpPr>
        <p:spPr bwMode="black">
          <a:xfrm>
            <a:off x="1318355" y="2787650"/>
            <a:ext cx="55713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	Игровая деятельность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black">
          <a:xfrm>
            <a:off x="1547664" y="3644900"/>
            <a:ext cx="5353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	Познавательная 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black">
          <a:xfrm>
            <a:off x="1259634" y="4423668"/>
            <a:ext cx="5641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	Спортивно-оздоровительная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black">
          <a:xfrm>
            <a:off x="1274370" y="5351463"/>
            <a:ext cx="63939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социально значимая деятельность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914400" y="1752600"/>
            <a:ext cx="6553200" cy="72072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C0C0C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4400" y="1651297"/>
            <a:ext cx="7041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реализации этих направлений в школе доступны  следующие виды внеурочной деятельности: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реализации:</a:t>
            </a:r>
            <a:endParaRPr lang="en-US" dirty="0"/>
          </a:p>
        </p:txBody>
      </p:sp>
      <p:sp>
        <p:nvSpPr>
          <p:cNvPr id="2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86403" y="1124342"/>
            <a:ext cx="8458200" cy="2397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gray">
          <a:xfrm>
            <a:off x="685800" y="44196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gray">
          <a:xfrm>
            <a:off x="3863003" y="3392676"/>
            <a:ext cx="19050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gray">
          <a:xfrm>
            <a:off x="739775" y="48482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gray">
          <a:xfrm>
            <a:off x="781050" y="4926013"/>
            <a:ext cx="23161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 eaLnBrk="0" hangingPunct="0">
              <a:buFont typeface="Arial" pitchFamily="34" charset="0"/>
              <a:buChar char="•"/>
            </a:pPr>
            <a:r>
              <a:rPr lang="ru-RU" sz="1400" b="1" dirty="0" smtClean="0">
                <a:cs typeface="Arial" charset="0"/>
              </a:rPr>
              <a:t>Участие в социальных акциях</a:t>
            </a:r>
          </a:p>
          <a:p>
            <a:pPr marL="285750" indent="-285750" algn="ctr" eaLnBrk="0" hangingPunct="0">
              <a:buFont typeface="Arial" pitchFamily="34" charset="0"/>
              <a:buChar char="•"/>
            </a:pPr>
            <a:r>
              <a:rPr lang="ru-RU" sz="1400" b="1" dirty="0" smtClean="0">
                <a:cs typeface="Arial" charset="0"/>
              </a:rPr>
              <a:t>Благотворительные мероприятия</a:t>
            </a:r>
            <a:endParaRPr lang="en-US" sz="1400" b="1" dirty="0">
              <a:cs typeface="Arial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ltGray">
          <a:xfrm>
            <a:off x="667543" y="208428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739775" y="24860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gray">
          <a:xfrm>
            <a:off x="685800" y="2563813"/>
            <a:ext cx="2543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 eaLnBrk="0" hangingPunct="0">
              <a:buFont typeface="Arial" pitchFamily="34" charset="0"/>
              <a:buChar char="•"/>
            </a:pPr>
            <a:r>
              <a:rPr lang="ru-RU" sz="1400" b="1" dirty="0" smtClean="0">
                <a:cs typeface="Arial" charset="0"/>
              </a:rPr>
              <a:t>Экскурсии</a:t>
            </a:r>
          </a:p>
          <a:p>
            <a:pPr marL="285750" indent="-285750" algn="ctr" eaLnBrk="0" hangingPunct="0">
              <a:buFont typeface="Arial" pitchFamily="34" charset="0"/>
              <a:buChar char="•"/>
            </a:pPr>
            <a:r>
              <a:rPr lang="ru-RU" sz="1400" b="1" dirty="0" smtClean="0">
                <a:cs typeface="Arial" charset="0"/>
              </a:rPr>
              <a:t>Посещение библиотек</a:t>
            </a:r>
          </a:p>
          <a:p>
            <a:pPr marL="285750" indent="-285750" algn="ctr" eaLnBrk="0" hangingPunct="0">
              <a:buFont typeface="Arial" pitchFamily="34" charset="0"/>
              <a:buChar char="•"/>
            </a:pPr>
            <a:r>
              <a:rPr lang="ru-RU" sz="1400" b="1" dirty="0" smtClean="0">
                <a:cs typeface="Arial" charset="0"/>
              </a:rPr>
              <a:t>Знакомство с предприятиями </a:t>
            </a:r>
            <a:endParaRPr lang="en-US" sz="1400" b="1" dirty="0">
              <a:cs typeface="Arial" charset="0"/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gray">
          <a:xfrm>
            <a:off x="6019800" y="44196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gray">
          <a:xfrm>
            <a:off x="6073775" y="48482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Text Box 9"/>
          <p:cNvSpPr txBox="1">
            <a:spLocks noChangeArrowheads="1"/>
          </p:cNvSpPr>
          <p:nvPr/>
        </p:nvSpPr>
        <p:spPr bwMode="gray">
          <a:xfrm>
            <a:off x="6115049" y="4818193"/>
            <a:ext cx="23161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 eaLnBrk="0" hangingPunct="0">
              <a:buFont typeface="Arial" pitchFamily="34" charset="0"/>
              <a:buChar char="•"/>
            </a:pPr>
            <a:r>
              <a:rPr lang="ru-RU" sz="1400" b="1" dirty="0" smtClean="0">
                <a:cs typeface="Arial" charset="0"/>
              </a:rPr>
              <a:t>Участие в олимпиадах</a:t>
            </a:r>
          </a:p>
          <a:p>
            <a:pPr marL="285750" indent="-285750" algn="ctr" eaLnBrk="0" hangingPunct="0">
              <a:buFont typeface="Arial" pitchFamily="34" charset="0"/>
              <a:buChar char="•"/>
            </a:pPr>
            <a:r>
              <a:rPr lang="ru-RU" sz="1400" b="1" dirty="0" smtClean="0">
                <a:cs typeface="Arial" charset="0"/>
              </a:rPr>
              <a:t>Участие в конкурсах</a:t>
            </a:r>
          </a:p>
          <a:p>
            <a:pPr marL="285750" indent="-285750" algn="ctr" eaLnBrk="0" hangingPunct="0">
              <a:buFont typeface="Arial" pitchFamily="34" charset="0"/>
              <a:buChar char="•"/>
            </a:pPr>
            <a:r>
              <a:rPr lang="ru-RU" sz="1400" b="1" dirty="0" smtClean="0">
                <a:cs typeface="Arial" charset="0"/>
              </a:rPr>
              <a:t>Подготовка праздников</a:t>
            </a:r>
            <a:endParaRPr lang="en-US" sz="1400" b="1" dirty="0">
              <a:cs typeface="Arial" charset="0"/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gray">
          <a:xfrm>
            <a:off x="6019800" y="20574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gray">
          <a:xfrm>
            <a:off x="6073775" y="24860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Text Box 9"/>
          <p:cNvSpPr txBox="1">
            <a:spLocks noChangeArrowheads="1"/>
          </p:cNvSpPr>
          <p:nvPr/>
        </p:nvSpPr>
        <p:spPr bwMode="gray">
          <a:xfrm>
            <a:off x="6115050" y="2563813"/>
            <a:ext cx="23161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 eaLnBrk="0" hangingPunct="0">
              <a:buFont typeface="Arial" pitchFamily="34" charset="0"/>
              <a:buChar char="•"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Кружки</a:t>
            </a:r>
          </a:p>
          <a:p>
            <a:pPr marL="285750" indent="-285750" algn="ctr" eaLnBrk="0" hangingPunct="0">
              <a:buFont typeface="Arial" pitchFamily="34" charset="0"/>
              <a:buChar char="•"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Секции</a:t>
            </a:r>
          </a:p>
          <a:p>
            <a:pPr marL="285750" indent="-285750" algn="ctr" eaLnBrk="0" hangingPunct="0">
              <a:buFont typeface="Arial" pitchFamily="34" charset="0"/>
              <a:buChar char="•"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Художественные студии</a:t>
            </a:r>
            <a:endParaRPr lang="en-US" sz="1400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3300010" y="2486025"/>
            <a:ext cx="2792820" cy="2527151"/>
            <a:chOff x="1968" y="1488"/>
            <a:chExt cx="1776" cy="1766"/>
          </a:xfrm>
        </p:grpSpPr>
        <p:sp>
          <p:nvSpPr>
            <p:cNvPr id="13333" name="AutoShape 21"/>
            <p:cNvSpPr>
              <a:spLocks noChangeArrowheads="1"/>
            </p:cNvSpPr>
            <p:nvPr/>
          </p:nvSpPr>
          <p:spPr bwMode="lt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4" name="AutoShape 22"/>
            <p:cNvSpPr>
              <a:spLocks noChangeArrowheads="1"/>
            </p:cNvSpPr>
            <p:nvPr/>
          </p:nvSpPr>
          <p:spPr bwMode="lt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5" name="AutoShape 23"/>
            <p:cNvSpPr>
              <a:spLocks noChangeArrowheads="1"/>
            </p:cNvSpPr>
            <p:nvPr/>
          </p:nvSpPr>
          <p:spPr bwMode="lt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6" name="AutoShape 24"/>
            <p:cNvSpPr>
              <a:spLocks noChangeArrowheads="1"/>
            </p:cNvSpPr>
            <p:nvPr/>
          </p:nvSpPr>
          <p:spPr bwMode="lt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367583"/>
            <a:ext cx="8229600" cy="746125"/>
          </a:xfrm>
        </p:spPr>
        <p:txBody>
          <a:bodyPr/>
          <a:lstStyle/>
          <a:p>
            <a:pPr algn="ctr"/>
            <a:r>
              <a:rPr lang="ru-RU" dirty="0" smtClean="0"/>
              <a:t>Внеурочная деятельность </a:t>
            </a:r>
            <a:br>
              <a:rPr lang="ru-RU" dirty="0" smtClean="0"/>
            </a:br>
            <a:r>
              <a:rPr lang="ru-RU" dirty="0" smtClean="0"/>
              <a:t>в гимназии № 11 </a:t>
            </a:r>
            <a:r>
              <a:rPr lang="ru-RU" dirty="0" err="1" smtClean="0"/>
              <a:t>им.С.П.Дягилева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«Творим добро»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«Вокруг меня-мир»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« Я - исследователь»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«Юные умники и умницы»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«Уроки здоровья»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«Хореографическая студия «Вдохновение»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«Хоровое пение»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«Ансамбль «Веснушки» 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872" y="4324002"/>
            <a:ext cx="1723118" cy="253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«Творим добро»</a:t>
            </a:r>
            <a:endParaRPr lang="en-US" dirty="0"/>
          </a:p>
        </p:txBody>
      </p:sp>
      <p:sp>
        <p:nvSpPr>
          <p:cNvPr id="20482" name="AutoShape 2"/>
          <p:cNvSpPr>
            <a:spLocks noChangeArrowheads="1"/>
          </p:cNvSpPr>
          <p:nvPr/>
        </p:nvSpPr>
        <p:spPr bwMode="gray">
          <a:xfrm>
            <a:off x="3238500" y="2711450"/>
            <a:ext cx="4557713" cy="10287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ltGray">
          <a:xfrm>
            <a:off x="3225800" y="3860800"/>
            <a:ext cx="4546600" cy="9953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gray">
          <a:xfrm>
            <a:off x="3203575" y="4997450"/>
            <a:ext cx="4572000" cy="10080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gray">
          <a:xfrm>
            <a:off x="3933825" y="2908300"/>
            <a:ext cx="358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Эстетическое  развитие ребенка, воспитание эмоциональной  отзывчивости.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gray">
          <a:xfrm>
            <a:off x="3941763" y="3819872"/>
            <a:ext cx="50947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Развитие навыков сотрудничества и взаимодействия со взрослыми и сверстниками,  способности к самопознанию,  социальных умений.</a:t>
            </a:r>
            <a:r>
              <a:rPr lang="en-US" sz="1600" b="1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gray">
          <a:xfrm>
            <a:off x="3932238" y="5178425"/>
            <a:ext cx="39521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Формирование опыта творческой деятельности  и  развитие креативности.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gray">
          <a:xfrm>
            <a:off x="3349625" y="30734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gray">
          <a:xfrm>
            <a:off x="3357563" y="412115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gray">
          <a:xfrm>
            <a:off x="3348038" y="53086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gray">
          <a:xfrm>
            <a:off x="914400" y="1609725"/>
            <a:ext cx="65532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Цель: создание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условий для социализации личности, его духовно-нравственного развития.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1066800" y="4806950"/>
            <a:ext cx="2295525" cy="1365250"/>
            <a:chOff x="471" y="272"/>
            <a:chExt cx="1161" cy="1539"/>
          </a:xfrm>
        </p:grpSpPr>
        <p:sp>
          <p:nvSpPr>
            <p:cNvPr id="20494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5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1066800" y="3670300"/>
            <a:ext cx="2295525" cy="1365250"/>
            <a:chOff x="471" y="272"/>
            <a:chExt cx="1161" cy="1539"/>
          </a:xfrm>
        </p:grpSpPr>
        <p:sp>
          <p:nvSpPr>
            <p:cNvPr id="20497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8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1066800" y="2533650"/>
            <a:ext cx="2295525" cy="1365250"/>
            <a:chOff x="471" y="272"/>
            <a:chExt cx="1161" cy="1539"/>
          </a:xfrm>
        </p:grpSpPr>
        <p:sp>
          <p:nvSpPr>
            <p:cNvPr id="20500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1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02" name="Text Box 22"/>
          <p:cNvSpPr txBox="1">
            <a:spLocks noChangeArrowheads="1"/>
          </p:cNvSpPr>
          <p:nvPr/>
        </p:nvSpPr>
        <p:spPr bwMode="black">
          <a:xfrm>
            <a:off x="1149350" y="3133725"/>
            <a:ext cx="2128838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 </a:t>
            </a:r>
            <a:r>
              <a:rPr lang="ru-RU" sz="2000" b="1" dirty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1</a:t>
            </a:r>
            <a:endParaRPr lang="en-US" sz="2000" b="1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black">
          <a:xfrm>
            <a:off x="1149350" y="4268788"/>
            <a:ext cx="2128838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 </a:t>
            </a:r>
            <a:r>
              <a:rPr lang="ru-RU" sz="2000" b="1" dirty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2</a:t>
            </a:r>
            <a:endParaRPr lang="en-US" sz="2000" b="1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black">
          <a:xfrm>
            <a:off x="1149350" y="5440363"/>
            <a:ext cx="2128838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 </a:t>
            </a:r>
            <a:r>
              <a:rPr lang="ru-RU" sz="2000" b="1" dirty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3</a:t>
            </a:r>
            <a:endParaRPr lang="en-US" sz="2000" b="1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программы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8147248" cy="504056"/>
          </a:xfrm>
        </p:spPr>
        <p:txBody>
          <a:bodyPr/>
          <a:lstStyle/>
          <a:p>
            <a:r>
              <a:rPr lang="ru-RU" sz="2000" dirty="0"/>
              <a:t>Удивляемся чудесам, совершаем открытия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558924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школьной библиотеке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1" y="1823461"/>
            <a:ext cx="3906089" cy="292956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27" y="4537728"/>
            <a:ext cx="3134424" cy="2350818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4436"/>
            <a:ext cx="3898776" cy="292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Тематические блоки программы</a:t>
            </a:r>
            <a:endParaRPr lang="en-US" sz="3200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ltGray">
          <a:xfrm>
            <a:off x="565150" y="2882900"/>
            <a:ext cx="7740650" cy="619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554038" y="2882900"/>
            <a:ext cx="2054225" cy="619125"/>
            <a:chOff x="404" y="1980"/>
            <a:chExt cx="1294" cy="298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>
              <a:outerShdw dist="635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0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>
              <a:noFill/>
            </a:ln>
            <a:effectLst>
              <a:outerShdw dist="635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51" name="Text Box 7"/>
          <p:cNvSpPr txBox="1">
            <a:spLocks noChangeArrowheads="1"/>
          </p:cNvSpPr>
          <p:nvPr/>
        </p:nvSpPr>
        <p:spPr bwMode="invGray">
          <a:xfrm>
            <a:off x="2468563" y="3014663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00FF"/>
                </a:solidFill>
                <a:cs typeface="Arial" charset="0"/>
              </a:rPr>
              <a:t>2 класс</a:t>
            </a:r>
            <a:endParaRPr lang="en-US" sz="16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gray">
          <a:xfrm>
            <a:off x="576263" y="2989263"/>
            <a:ext cx="1836737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FFC000"/>
                </a:solidFill>
                <a:cs typeface="Arial" charset="0"/>
              </a:rPr>
              <a:t>1 класс</a:t>
            </a:r>
            <a:endParaRPr lang="en-US" sz="2000" b="1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gray">
          <a:xfrm>
            <a:off x="4040188" y="304958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>
              <a:solidFill>
                <a:srgbClr val="FFC000"/>
              </a:solidFill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invGray">
          <a:xfrm>
            <a:off x="4419600" y="3014663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00FF"/>
                </a:solidFill>
                <a:cs typeface="Arial" charset="0"/>
              </a:rPr>
              <a:t>3 класс</a:t>
            </a:r>
            <a:endParaRPr lang="en-US" sz="16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gray">
          <a:xfrm>
            <a:off x="6069013" y="304958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invGray">
          <a:xfrm>
            <a:off x="6407150" y="3014663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00FF"/>
                </a:solidFill>
                <a:cs typeface="Arial" charset="0"/>
              </a:rPr>
              <a:t>4 класс</a:t>
            </a:r>
            <a:endParaRPr lang="en-US" sz="16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gray">
          <a:xfrm>
            <a:off x="850900" y="3632200"/>
            <a:ext cx="1114425" cy="1114425"/>
          </a:xfrm>
          <a:prstGeom prst="diamond">
            <a:avLst/>
          </a:prstGeom>
          <a:solidFill>
            <a:schemeClr val="hlink"/>
          </a:soli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gray">
          <a:xfrm>
            <a:off x="2832100" y="3632200"/>
            <a:ext cx="1114425" cy="1114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gray">
          <a:xfrm>
            <a:off x="4822825" y="3632200"/>
            <a:ext cx="1114425" cy="1114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gray">
          <a:xfrm>
            <a:off x="6765925" y="3632200"/>
            <a:ext cx="1114425" cy="1114425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cxnSp>
        <p:nvCxnSpPr>
          <p:cNvPr id="31761" name="AutoShape 17"/>
          <p:cNvCxnSpPr>
            <a:cxnSpLocks noChangeShapeType="1"/>
            <a:stCxn id="31757" idx="3"/>
            <a:endCxn id="31758" idx="1"/>
          </p:cNvCxnSpPr>
          <p:nvPr/>
        </p:nvCxnSpPr>
        <p:spPr bwMode="gray">
          <a:xfrm>
            <a:off x="1965325" y="4189413"/>
            <a:ext cx="8667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2" name="AutoShape 18"/>
          <p:cNvCxnSpPr>
            <a:cxnSpLocks noChangeShapeType="1"/>
            <a:stCxn id="31758" idx="3"/>
            <a:endCxn id="31759" idx="1"/>
          </p:cNvCxnSpPr>
          <p:nvPr/>
        </p:nvCxnSpPr>
        <p:spPr bwMode="gray">
          <a:xfrm>
            <a:off x="3946525" y="4189413"/>
            <a:ext cx="876300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3" name="AutoShape 19"/>
          <p:cNvCxnSpPr>
            <a:cxnSpLocks noChangeShapeType="1"/>
            <a:stCxn id="31759" idx="3"/>
            <a:endCxn id="31760" idx="1"/>
          </p:cNvCxnSpPr>
          <p:nvPr/>
        </p:nvCxnSpPr>
        <p:spPr bwMode="gray">
          <a:xfrm>
            <a:off x="5937250" y="4189413"/>
            <a:ext cx="8286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68" name="Text Box 24"/>
          <p:cNvSpPr txBox="1">
            <a:spLocks noChangeArrowheads="1"/>
          </p:cNvSpPr>
          <p:nvPr/>
        </p:nvSpPr>
        <p:spPr bwMode="gray">
          <a:xfrm>
            <a:off x="596900" y="4903788"/>
            <a:ext cx="18018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Россия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 Моя малая родина</a:t>
            </a:r>
            <a:endParaRPr lang="en-US" sz="1600" b="1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gray">
          <a:xfrm>
            <a:off x="2540000" y="4903788"/>
            <a:ext cx="2184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Познание мира</a:t>
            </a:r>
            <a:endParaRPr lang="en-US" sz="1600" b="1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gray">
          <a:xfrm>
            <a:off x="4554538" y="4903788"/>
            <a:ext cx="20336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Культура разных народов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 Культура нашей страны</a:t>
            </a:r>
            <a:endParaRPr lang="en-US" sz="1600" b="1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gray">
          <a:xfrm>
            <a:off x="6502400" y="4903788"/>
            <a:ext cx="218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Семья и человек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 Самопознание</a:t>
            </a:r>
            <a:endParaRPr lang="en-US" sz="1600" b="1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gray">
          <a:xfrm>
            <a:off x="914400" y="2044700"/>
            <a:ext cx="6934200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b="1" dirty="0" smtClean="0">
                <a:solidFill>
                  <a:schemeClr val="bg1">
                    <a:lumMod val="25000"/>
                  </a:schemeClr>
                </a:solidFill>
                <a:cs typeface="Arial" charset="0"/>
              </a:rPr>
              <a:t>Программа рассчитана на 4 года обучения</a:t>
            </a:r>
            <a:endParaRPr lang="en-US" b="1" dirty="0">
              <a:solidFill>
                <a:schemeClr val="bg1">
                  <a:lumMod val="25000"/>
                </a:schemeClr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090" y="3747561"/>
            <a:ext cx="392041" cy="7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249" y="3868690"/>
            <a:ext cx="382126" cy="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892" y="3863987"/>
            <a:ext cx="378289" cy="77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226" y="3863987"/>
            <a:ext cx="403821" cy="78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Вокруг меня-МИР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49237" y="1275903"/>
            <a:ext cx="4040188" cy="926680"/>
          </a:xfrm>
        </p:spPr>
        <p:txBody>
          <a:bodyPr/>
          <a:lstStyle/>
          <a:p>
            <a:pPr algn="ctr"/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Осинский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краеведческий музей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078189" y="1772816"/>
            <a:ext cx="4041775" cy="288032"/>
          </a:xfrm>
        </p:spPr>
        <p:txBody>
          <a:bodyPr/>
          <a:lstStyle/>
          <a:p>
            <a:pPr algn="ctr"/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Нытвенский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музей ложки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284984"/>
            <a:ext cx="5055178" cy="2841914"/>
          </a:xfrm>
          <a:scene3d>
            <a:camera prst="orthographicFront">
              <a:rot lat="0" lon="0" rev="16200000"/>
            </a:camera>
            <a:lightRig rig="threePt" dir="t"/>
          </a:scene3d>
          <a:sp3d extrusionH="44450">
            <a:bevelT h="19050"/>
            <a:bevelB w="38100"/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4320480" cy="4858979"/>
          </a:xfrm>
        </p:spPr>
      </p:pic>
    </p:spTree>
    <p:extLst>
      <p:ext uri="{BB962C8B-B14F-4D97-AF65-F5344CB8AC3E}">
        <p14:creationId xmlns:p14="http://schemas.microsoft.com/office/powerpoint/2010/main" val="34855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бщий шаблон 2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332</Words>
  <Application>Microsoft Office PowerPoint</Application>
  <PresentationFormat>Экран (4:3)</PresentationFormat>
  <Paragraphs>88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1_Общий шаблон 2</vt:lpstr>
      <vt:lpstr>Внеурочная деятельность как неотъемлемая часть образовательного процесса в условиях реализации  ФГОС в МБОУ «Гимназия № 11 им. С. П. Дягилева» </vt:lpstr>
      <vt:lpstr>Организация внеурочной деятельности  в начальной  школе </vt:lpstr>
      <vt:lpstr>Виды деятельности: </vt:lpstr>
      <vt:lpstr>Формы реализации:</vt:lpstr>
      <vt:lpstr>Внеурочная деятельность  в гимназии № 11 им.С.П.Дягилева</vt:lpstr>
      <vt:lpstr>«Творим добро»</vt:lpstr>
      <vt:lpstr>Содержание программы</vt:lpstr>
      <vt:lpstr>Тематические блоки программы</vt:lpstr>
      <vt:lpstr>Вокруг меня-МИР</vt:lpstr>
      <vt:lpstr>Удивительный мир профессий </vt:lpstr>
      <vt:lpstr>Школьные традиции</vt:lpstr>
      <vt:lpstr>Социальные акции</vt:lpstr>
      <vt:lpstr> Я-исследователь</vt:lpstr>
      <vt:lpstr>«Хореографическая студия «Вдохновение» </vt:lpstr>
      <vt:lpstr>«Хоровое пение» «Ансамбль «Веснушки» </vt:lpstr>
      <vt:lpstr>Уроки мужества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как неотъемлемая часть образовательного процесса в условиях реализации  ФГОС</dc:title>
  <dc:creator>HOME</dc:creator>
  <cp:lastModifiedBy>Ольга М. Мясникова</cp:lastModifiedBy>
  <cp:revision>73</cp:revision>
  <dcterms:created xsi:type="dcterms:W3CDTF">2018-10-06T05:45:48Z</dcterms:created>
  <dcterms:modified xsi:type="dcterms:W3CDTF">2022-03-22T10:57:25Z</dcterms:modified>
</cp:coreProperties>
</file>