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65" r:id="rId2"/>
    <p:sldId id="263" r:id="rId3"/>
    <p:sldId id="283" r:id="rId4"/>
    <p:sldId id="256" r:id="rId5"/>
    <p:sldId id="269" r:id="rId6"/>
    <p:sldId id="271" r:id="rId7"/>
    <p:sldId id="258" r:id="rId8"/>
    <p:sldId id="259" r:id="rId9"/>
    <p:sldId id="273" r:id="rId10"/>
    <p:sldId id="267" r:id="rId11"/>
    <p:sldId id="268" r:id="rId12"/>
    <p:sldId id="275" r:id="rId13"/>
    <p:sldId id="260" r:id="rId14"/>
    <p:sldId id="261" r:id="rId15"/>
    <p:sldId id="277" r:id="rId16"/>
    <p:sldId id="279" r:id="rId17"/>
    <p:sldId id="280" r:id="rId18"/>
    <p:sldId id="281" r:id="rId19"/>
    <p:sldId id="272"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55DEF-0BEC-4834-A135-7F1F2AE88D43}" type="datetimeFigureOut">
              <a:rPr lang="ru-RU" smtClean="0"/>
              <a:pPr/>
              <a:t>03.05.2020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AB2C67-1270-49F6-B258-AE8FDFBF203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AB2C67-1270-49F6-B258-AE8FDFBF203A}"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03.05.2020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03.05.2020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adi.sk/i/9B7rD7E2aixzqQ"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tripadvisor.ru/ShowUserReviews-g298516-d10666782-r440545679-Gun_19-Perm_Perm_Krai_Volga_District.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yadi.sk/i/gSB_CISqJSVC4Q" TargetMode="Externa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adi.sk/i/mW1WZeH-SYv6a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to59.minjust.ru/ru/node/129444" TargetMode="External"/><Relationship Id="rId2" Type="http://schemas.openxmlformats.org/officeDocument/2006/relationships/hyperlink" Target="https://www.permgaspi.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naukatehnika.com/aviaczionnyie-dvigateli-ash-82.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yadi.sk/i/j2FngPbJ1wa2sw"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75-ЛЕТИЮ ВЕЛИКОЙ ПОБЕДЫ, ПОСВЯЩАЕТСЯ!"/>
          <p:cNvPicPr>
            <a:picLocks noChangeAspect="1" noChangeArrowheads="1"/>
          </p:cNvPicPr>
          <p:nvPr/>
        </p:nvPicPr>
        <p:blipFill>
          <a:blip r:embed="rId2"/>
          <a:srcRect/>
          <a:stretch>
            <a:fillRect/>
          </a:stretch>
        </p:blipFill>
        <p:spPr bwMode="auto">
          <a:xfrm>
            <a:off x="3000364" y="428604"/>
            <a:ext cx="6143636" cy="3357586"/>
          </a:xfrm>
          <a:prstGeom prst="rect">
            <a:avLst/>
          </a:prstGeom>
          <a:noFill/>
          <a:ln w="9525">
            <a:noFill/>
            <a:miter lim="800000"/>
            <a:headEnd/>
            <a:tailEnd/>
          </a:ln>
        </p:spPr>
      </p:pic>
      <p:sp>
        <p:nvSpPr>
          <p:cNvPr id="6147" name="AutoShape 8" descr="75 лет победы | Детский сад &quot;Дюймовочка&quot;"/>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6148" name="AutoShape 10" descr="75 лет победы | Детский сад &quot;Дюймовочка&quot;"/>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ru-RU"/>
          </a:p>
        </p:txBody>
      </p:sp>
      <p:sp>
        <p:nvSpPr>
          <p:cNvPr id="8" name="Заголовок 7"/>
          <p:cNvSpPr>
            <a:spLocks noGrp="1"/>
          </p:cNvSpPr>
          <p:nvPr>
            <p:ph type="title"/>
          </p:nvPr>
        </p:nvSpPr>
        <p:spPr/>
        <p:txBody>
          <a:bodyPr/>
          <a:lstStyle/>
          <a:p>
            <a:endParaRPr lang="ru-RU" dirty="0"/>
          </a:p>
        </p:txBody>
      </p:sp>
      <p:sp>
        <p:nvSpPr>
          <p:cNvPr id="24577" name="Rectangle 1"/>
          <p:cNvSpPr>
            <a:spLocks noGrp="1" noChangeArrowheads="1"/>
          </p:cNvSpPr>
          <p:nvPr>
            <p:ph idx="1"/>
          </p:nvPr>
        </p:nvSpPr>
        <p:spPr bwMode="auto">
          <a:xfrm>
            <a:off x="428596" y="3286124"/>
            <a:ext cx="857256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lang="ru-RU" sz="12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lang="ru-RU" sz="12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lang="ru-RU" sz="1200" dirty="0" smtClean="0">
              <a:solidFill>
                <a:schemeClr val="tx1"/>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914400" algn="l"/>
                <a:tab pos="5657850" algn="l"/>
              </a:tabLst>
            </a:pPr>
            <a:r>
              <a:rPr kumimoji="0" lang="ru-RU" sz="1800" b="0" i="0" u="none" strike="noStrike" cap="none" normalizeH="0" baseline="0" dirty="0" smtClean="0">
                <a:ln>
                  <a:noFill/>
                </a:ln>
                <a:solidFill>
                  <a:schemeClr val="tx1"/>
                </a:solidFill>
                <a:effectLst/>
                <a:ea typeface="Times New Roman" pitchFamily="18" charset="0"/>
                <a:cs typeface="Arial" pitchFamily="34" charset="0"/>
              </a:rPr>
              <a:t>Видео фрагмент  «До свидания, мальчики</a:t>
            </a:r>
            <a:r>
              <a:rPr kumimoji="0" lang="ru-RU" sz="1800" b="1" i="0" u="none" strike="noStrike" cap="none" normalizeH="0" baseline="0" dirty="0" smtClean="0">
                <a:ln>
                  <a:noFill/>
                </a:ln>
                <a:solidFill>
                  <a:schemeClr val="tx1"/>
                </a:solidFill>
                <a:effectLst/>
                <a:ea typeface="Times New Roman" pitchFamily="18" charset="0"/>
                <a:cs typeface="Arial" pitchFamily="34" charset="0"/>
              </a:rPr>
              <a:t>»    </a:t>
            </a:r>
            <a:r>
              <a:rPr kumimoji="0" lang="ru-RU" sz="1800" b="1" i="0" u="none" strike="noStrike" cap="none" normalizeH="0" baseline="0" dirty="0" smtClean="0">
                <a:ln>
                  <a:noFill/>
                </a:ln>
                <a:solidFill>
                  <a:schemeClr val="tx1"/>
                </a:solidFill>
                <a:effectLst/>
                <a:ea typeface="Times New Roman" pitchFamily="18" charset="0"/>
                <a:cs typeface="Arial" pitchFamily="34" charset="0"/>
                <a:hlinkClick r:id="rId3"/>
              </a:rPr>
              <a:t>https://yadi.sk/i/9B7rD7E2aixzqQ</a:t>
            </a:r>
            <a:r>
              <a:rPr kumimoji="0" lang="ru-RU" sz="1800" b="1" i="0" u="none" strike="noStrike" cap="none" normalizeH="0" baseline="0" dirty="0" smtClean="0">
                <a:ln>
                  <a:noFill/>
                </a:ln>
                <a:solidFill>
                  <a:schemeClr val="tx1"/>
                </a:solidFill>
                <a:effectLst/>
                <a:cs typeface="Arial"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везда: 5 точек 2">
            <a:extLst>
              <a:ext uri="{FF2B5EF4-FFF2-40B4-BE49-F238E27FC236}"/>
            </a:extLst>
          </p:cNvPr>
          <p:cNvSpPr/>
          <p:nvPr/>
        </p:nvSpPr>
        <p:spPr>
          <a:xfrm>
            <a:off x="3851275" y="3213100"/>
            <a:ext cx="288925" cy="287338"/>
          </a:xfrm>
          <a:prstGeom prst="star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
        <p:nvSpPr>
          <p:cNvPr id="5" name="Содержимое 4"/>
          <p:cNvSpPr>
            <a:spLocks noGrp="1"/>
          </p:cNvSpPr>
          <p:nvPr>
            <p:ph sz="half" idx="1"/>
          </p:nvPr>
        </p:nvSpPr>
        <p:spPr>
          <a:xfrm>
            <a:off x="214282" y="609600"/>
            <a:ext cx="4205318" cy="6034110"/>
          </a:xfrm>
        </p:spPr>
        <p:txBody>
          <a:bodyPr>
            <a:normAutofit fontScale="62500" lnSpcReduction="20000"/>
          </a:bodyPr>
          <a:lstStyle/>
          <a:p>
            <a:pPr algn="ctr" fontAlgn="base"/>
            <a:r>
              <a:rPr lang="ru-RU" b="1" dirty="0" smtClean="0"/>
              <a:t>Промышленность в Перми в годы войны </a:t>
            </a:r>
            <a:endParaRPr lang="ru-RU" dirty="0" smtClean="0"/>
          </a:p>
          <a:p>
            <a:pPr fontAlgn="base"/>
            <a:r>
              <a:rPr lang="ru-RU" dirty="0" smtClean="0"/>
              <a:t>Во время Великой Отечественной войны </a:t>
            </a:r>
            <a:r>
              <a:rPr lang="ru-RU" b="1" dirty="0" smtClean="0"/>
              <a:t>в Пермь были направлены коллективы 64 эвакуированных предприятий, </a:t>
            </a:r>
            <a:r>
              <a:rPr lang="ru-RU" dirty="0" smtClean="0"/>
              <a:t>население города увеличилось в 1,5–2 раза.</a:t>
            </a:r>
          </a:p>
          <a:p>
            <a:pPr fontAlgn="base"/>
            <a:r>
              <a:rPr lang="ru-RU" dirty="0" smtClean="0"/>
              <a:t>       В конце декабря 1941 года из Владимира в Пермь прибыл коллектив патефонного завода (1614 человек) и эшелоны с производственным оборудованием. В марте 1942 года завод уже давал фронту боевую продукцию.      Ленинградский электротехнический завод ровно через месяц после прибытия в Пермь начал выпускать телефонные аппараты для фронта.    Эвакуированный в наш город химический завод через месяц вошел в строй и стал выполнять задания Государственного комитета обороны (ГКО). На базе эвакуированного оборудования в Перми организовали типографию, а также табачную, тетрадную и пуговичную фабрики.</a:t>
            </a:r>
          </a:p>
          <a:p>
            <a:endParaRPr lang="ru-RU" dirty="0"/>
          </a:p>
        </p:txBody>
      </p:sp>
      <p:pic>
        <p:nvPicPr>
          <p:cNvPr id="7" name="Содержимое 6"/>
          <p:cNvPicPr>
            <a:picLocks noGrp="1" noChangeAspect="1" noChangeArrowheads="1"/>
          </p:cNvPicPr>
          <p:nvPr>
            <p:ph sz="half" idx="2"/>
          </p:nvPr>
        </p:nvPicPr>
        <p:blipFill>
          <a:blip r:embed="rId2"/>
          <a:srcRect/>
          <a:stretch>
            <a:fillRect/>
          </a:stretch>
        </p:blipFill>
        <p:spPr bwMode="auto">
          <a:xfrm>
            <a:off x="4500562" y="428604"/>
            <a:ext cx="4286280" cy="6215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57158" y="6357958"/>
            <a:ext cx="6643734" cy="500042"/>
          </a:xfrm>
        </p:spPr>
        <p:txBody>
          <a:bodyPr>
            <a:normAutofit fontScale="90000"/>
          </a:bodyPr>
          <a:lstStyle/>
          <a:p>
            <a:pPr algn="ctr"/>
            <a:r>
              <a:rPr lang="ru-RU" altLang="ru-RU" sz="1800" dirty="0" smtClean="0">
                <a:latin typeface="Times New Roman" pitchFamily="18" charset="0"/>
                <a:cs typeface="Times New Roman" pitchFamily="18" charset="0"/>
              </a:rPr>
              <a:t/>
            </a:r>
            <a:br>
              <a:rPr lang="ru-RU" altLang="ru-RU" sz="1800" dirty="0" smtClean="0">
                <a:latin typeface="Times New Roman" pitchFamily="18" charset="0"/>
                <a:cs typeface="Times New Roman" pitchFamily="18" charset="0"/>
              </a:rPr>
            </a:br>
            <a:r>
              <a:rPr lang="ru-RU" altLang="ru-RU" sz="1800" dirty="0" smtClean="0">
                <a:latin typeface="Times New Roman" pitchFamily="18" charset="0"/>
                <a:cs typeface="Times New Roman" pitchFamily="18" charset="0"/>
              </a:rPr>
              <a:t/>
            </a:r>
            <a:br>
              <a:rPr lang="ru-RU" altLang="ru-RU" sz="1800" dirty="0" smtClean="0">
                <a:latin typeface="Times New Roman" pitchFamily="18" charset="0"/>
                <a:cs typeface="Times New Roman" pitchFamily="18" charset="0"/>
              </a:rPr>
            </a:br>
            <a:r>
              <a:rPr lang="ru-RU" altLang="ru-RU" sz="1800" dirty="0" smtClean="0">
                <a:latin typeface="Times New Roman" pitchFamily="18" charset="0"/>
                <a:cs typeface="Times New Roman" pitchFamily="18" charset="0"/>
              </a:rPr>
              <a:t>Подростки, занятые сборкой пушек на заводе №172  им. Молотова</a:t>
            </a:r>
            <a:br>
              <a:rPr lang="ru-RU" altLang="ru-RU" sz="1800" dirty="0" smtClean="0">
                <a:latin typeface="Times New Roman" pitchFamily="18" charset="0"/>
                <a:cs typeface="Times New Roman" pitchFamily="18" charset="0"/>
              </a:rPr>
            </a:br>
            <a:r>
              <a:rPr lang="ru-RU" altLang="ru-RU" sz="1800" dirty="0" err="1" smtClean="0">
                <a:latin typeface="Times New Roman" pitchFamily="18" charset="0"/>
                <a:cs typeface="Times New Roman" pitchFamily="18" charset="0"/>
              </a:rPr>
              <a:t>ПермГАНИ</a:t>
            </a:r>
            <a:r>
              <a:rPr lang="ru-RU" altLang="ru-RU" sz="1800" dirty="0" smtClean="0">
                <a:latin typeface="Times New Roman" pitchFamily="18" charset="0"/>
                <a:cs typeface="Times New Roman" pitchFamily="18" charset="0"/>
              </a:rPr>
              <a:t>. Ф.8043. Оп.2-Г. Д.19. Л.1</a:t>
            </a:r>
            <a:br>
              <a:rPr lang="ru-RU" altLang="ru-RU" sz="1800" dirty="0" smtClean="0">
                <a:latin typeface="Times New Roman" pitchFamily="18" charset="0"/>
                <a:cs typeface="Times New Roman" pitchFamily="18" charset="0"/>
              </a:rPr>
            </a:br>
            <a:endParaRPr lang="ru-RU" sz="1800" dirty="0"/>
          </a:p>
        </p:txBody>
      </p:sp>
      <p:pic>
        <p:nvPicPr>
          <p:cNvPr id="7170" name="Picture 2"/>
          <p:cNvPicPr>
            <a:picLocks noGrp="1" noChangeAspect="1" noChangeArrowheads="1"/>
          </p:cNvPicPr>
          <p:nvPr>
            <p:ph sz="half" idx="1"/>
          </p:nvPr>
        </p:nvPicPr>
        <p:blipFill>
          <a:blip r:embed="rId3"/>
          <a:stretch>
            <a:fillRect/>
          </a:stretch>
        </p:blipFill>
        <p:spPr bwMode="auto">
          <a:xfrm>
            <a:off x="5000628" y="4572008"/>
            <a:ext cx="2071702" cy="1500198"/>
          </a:xfrm>
          <a:prstGeom prst="rect">
            <a:avLst/>
          </a:prstGeom>
          <a:noFill/>
          <a:ln w="9525">
            <a:noFill/>
            <a:miter lim="800000"/>
            <a:headEnd/>
            <a:tailEnd/>
          </a:ln>
          <a:effectLst/>
        </p:spPr>
      </p:pic>
      <p:sp>
        <p:nvSpPr>
          <p:cNvPr id="13" name="Содержимое 12"/>
          <p:cNvSpPr>
            <a:spLocks noGrp="1"/>
          </p:cNvSpPr>
          <p:nvPr>
            <p:ph sz="half" idx="2"/>
          </p:nvPr>
        </p:nvSpPr>
        <p:spPr>
          <a:xfrm>
            <a:off x="4648200" y="142852"/>
            <a:ext cx="4281518" cy="4572032"/>
          </a:xfrm>
        </p:spPr>
        <p:txBody>
          <a:bodyPr>
            <a:normAutofit fontScale="47500" lnSpcReduction="20000"/>
          </a:bodyPr>
          <a:lstStyle/>
          <a:p>
            <a:r>
              <a:rPr lang="ru-RU" dirty="0" smtClean="0"/>
              <a:t>    В июле 1941 г. завод №172 получил ответственное правительственное задание: освоить и пустить в серийное производство легкую полковую </a:t>
            </a:r>
            <a:r>
              <a:rPr lang="ru-RU" dirty="0" err="1" smtClean="0"/>
              <a:t>пушку,производство</a:t>
            </a:r>
            <a:r>
              <a:rPr lang="ru-RU" dirty="0" smtClean="0"/>
              <a:t> которой до войны было прекращено.</a:t>
            </a:r>
          </a:p>
          <a:p>
            <a:r>
              <a:rPr lang="ru-RU" dirty="0" smtClean="0"/>
              <a:t>    В результате рационализаторских предложений заводских конструкторов за месяц был налажен выпуск знаменитой </a:t>
            </a:r>
            <a:r>
              <a:rPr lang="ru-RU" b="1" dirty="0" smtClean="0"/>
              <a:t>«</a:t>
            </a:r>
            <a:r>
              <a:rPr lang="ru-RU" b="1" dirty="0" err="1" smtClean="0"/>
              <a:t>сорокопятки</a:t>
            </a:r>
            <a:r>
              <a:rPr lang="ru-RU" b="1" dirty="0" smtClean="0"/>
              <a:t>»</a:t>
            </a:r>
            <a:r>
              <a:rPr lang="ru-RU" dirty="0" smtClean="0"/>
              <a:t>, германским оружейникам так и не удалось изготовить аналогичной по своим возможностям легкой пушки.</a:t>
            </a:r>
          </a:p>
          <a:p>
            <a:r>
              <a:rPr lang="ru-RU" dirty="0" smtClean="0"/>
              <a:t>    За такой же короткий срок на предприятии освоили 76-мм полковую пушку. За годы войны рабочая </a:t>
            </a:r>
            <a:r>
              <a:rPr lang="ru-RU" b="1" dirty="0" err="1" smtClean="0"/>
              <a:t>Мотовилиха</a:t>
            </a:r>
            <a:r>
              <a:rPr lang="ru-RU" dirty="0" smtClean="0"/>
              <a:t> дала </a:t>
            </a:r>
            <a:r>
              <a:rPr lang="ru-RU" b="1" dirty="0" smtClean="0"/>
              <a:t>фронту 48600 </a:t>
            </a:r>
            <a:r>
              <a:rPr lang="ru-RU" dirty="0" smtClean="0"/>
              <a:t>артиллерийских систем, в том числе большое количество мощных 122-мм и 152-мм гаубиц. </a:t>
            </a:r>
          </a:p>
          <a:p>
            <a:r>
              <a:rPr lang="ru-RU" dirty="0" smtClean="0"/>
              <a:t>    Сверх плана завод выпустил вооружения для 116 полков. За работу в годы войны завод №172 удостоен четырех орденов.</a:t>
            </a:r>
          </a:p>
          <a:p>
            <a:endParaRPr lang="ru-RU" dirty="0" smtClean="0"/>
          </a:p>
          <a:p>
            <a:r>
              <a:rPr lang="ru-RU" sz="1700" dirty="0" smtClean="0">
                <a:hlinkClick r:id="rId4"/>
              </a:rPr>
              <a:t>Фото: </a:t>
            </a:r>
            <a:r>
              <a:rPr lang="en-US" sz="1700" dirty="0" smtClean="0">
                <a:hlinkClick r:id="rId4"/>
              </a:rPr>
              <a:t>https://www.tripadvisor.ru/ShowUserReviews-g298516-d10666782-r440545679-Gun_19-Perm_Perm_Krai_Volga_District.html</a:t>
            </a:r>
            <a:r>
              <a:rPr lang="ru-RU" sz="1700" dirty="0" smtClean="0"/>
              <a:t> </a:t>
            </a:r>
          </a:p>
          <a:p>
            <a:r>
              <a:rPr lang="ru-RU" dirty="0" smtClean="0"/>
              <a:t>Памятник пушке на въезде в </a:t>
            </a:r>
            <a:r>
              <a:rPr lang="ru-RU" dirty="0" err="1" smtClean="0"/>
              <a:t>Мотовилихинский</a:t>
            </a:r>
            <a:r>
              <a:rPr lang="ru-RU" dirty="0" smtClean="0"/>
              <a:t> район</a:t>
            </a:r>
            <a:endParaRPr lang="ru-RU" dirty="0"/>
          </a:p>
        </p:txBody>
      </p:sp>
      <p:pic>
        <p:nvPicPr>
          <p:cNvPr id="10243" name="Рисунок 3"/>
          <p:cNvPicPr>
            <a:picLocks noChangeAspect="1"/>
          </p:cNvPicPr>
          <p:nvPr/>
        </p:nvPicPr>
        <p:blipFill>
          <a:blip r:embed="rId5"/>
          <a:srcRect/>
          <a:stretch>
            <a:fillRect/>
          </a:stretch>
        </p:blipFill>
        <p:spPr bwMode="auto">
          <a:xfrm>
            <a:off x="357158" y="357166"/>
            <a:ext cx="4513267" cy="5357850"/>
          </a:xfrm>
          <a:prstGeom prst="rect">
            <a:avLst/>
          </a:prstGeom>
          <a:noFill/>
          <a:ln w="9525">
            <a:noFill/>
            <a:miter lim="800000"/>
            <a:headEnd/>
            <a:tailEnd/>
          </a:ln>
        </p:spPr>
      </p:pic>
      <p:pic>
        <p:nvPicPr>
          <p:cNvPr id="7171" name="Picture 3"/>
          <p:cNvPicPr>
            <a:picLocks noChangeAspect="1" noChangeArrowheads="1"/>
          </p:cNvPicPr>
          <p:nvPr/>
        </p:nvPicPr>
        <p:blipFill>
          <a:blip r:embed="rId6"/>
          <a:srcRect/>
          <a:stretch>
            <a:fillRect/>
          </a:stretch>
        </p:blipFill>
        <p:spPr bwMode="auto">
          <a:xfrm>
            <a:off x="7215206" y="4572008"/>
            <a:ext cx="1643074"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5572140"/>
            <a:ext cx="6781800" cy="1285860"/>
          </a:xfrm>
        </p:spPr>
        <p:txBody>
          <a:bodyPr>
            <a:normAutofit fontScale="90000"/>
          </a:bodyPr>
          <a:lstStyle/>
          <a:p>
            <a:pPr eaLnBrk="1" hangingPunct="1"/>
            <a:r>
              <a:rPr lang="ru-RU" b="1" i="1" dirty="0" smtClean="0">
                <a:solidFill>
                  <a:schemeClr val="accent2"/>
                </a:solidFill>
                <a:latin typeface="Candy Round BTN Lt" pitchFamily="34" charset="0"/>
              </a:rPr>
              <a:t>Военные госпитали</a:t>
            </a:r>
          </a:p>
        </p:txBody>
      </p:sp>
      <p:pic>
        <p:nvPicPr>
          <p:cNvPr id="18435" name="Picture 5" descr="0_2a665_a765a77a_XL"/>
          <p:cNvPicPr>
            <a:picLocks noGrp="1" noChangeAspect="1" noChangeArrowheads="1"/>
          </p:cNvPicPr>
          <p:nvPr>
            <p:ph sz="half" idx="1"/>
          </p:nvPr>
        </p:nvPicPr>
        <p:blipFill>
          <a:blip r:embed="rId2"/>
          <a:stretch>
            <a:fillRect/>
          </a:stretch>
        </p:blipFill>
        <p:spPr>
          <a:xfrm>
            <a:off x="176859" y="285729"/>
            <a:ext cx="4752331" cy="5786478"/>
          </a:xfrm>
          <a:noFill/>
        </p:spPr>
      </p:pic>
      <p:sp>
        <p:nvSpPr>
          <p:cNvPr id="4" name="Содержимое 3"/>
          <p:cNvSpPr>
            <a:spLocks noGrp="1"/>
          </p:cNvSpPr>
          <p:nvPr>
            <p:ph sz="half" idx="2"/>
          </p:nvPr>
        </p:nvSpPr>
        <p:spPr>
          <a:xfrm>
            <a:off x="4648200" y="357166"/>
            <a:ext cx="4352956" cy="4019763"/>
          </a:xfrm>
        </p:spPr>
        <p:txBody>
          <a:bodyPr>
            <a:normAutofit fontScale="70000" lnSpcReduction="20000"/>
          </a:bodyPr>
          <a:lstStyle/>
          <a:p>
            <a:r>
              <a:rPr lang="ru-RU" dirty="0" smtClean="0">
                <a:latin typeface="Times New Roman" panose="02020603050405020304" pitchFamily="18" charset="0"/>
                <a:cs typeface="Times New Roman" panose="02020603050405020304" pitchFamily="18" charset="0"/>
              </a:rPr>
              <a:t>К июлю 1944 г. в нашем городе располагалось 25 госпиталей с общим количеством коек порядка 12 тысяч. Под их размещение были отданы помещения больниц, поликлиник, школ, клубов, гостиниц, жилых домов.</a:t>
            </a:r>
          </a:p>
          <a:p>
            <a:r>
              <a:rPr lang="ru-RU" dirty="0" smtClean="0">
                <a:latin typeface="Times New Roman" panose="02020603050405020304" pitchFamily="18" charset="0"/>
                <a:cs typeface="Times New Roman" panose="02020603050405020304" pitchFamily="18" charset="0"/>
              </a:rPr>
              <a:t>Рабочий день в госпиталях длился 12 часов, работали в две смены.</a:t>
            </a:r>
          </a:p>
          <a:p>
            <a:pPr algn="r"/>
            <a:r>
              <a:rPr lang="ru-RU" sz="2300" i="1" dirty="0" smtClean="0">
                <a:latin typeface="Times New Roman" panose="02020603050405020304" pitchFamily="18" charset="0"/>
                <a:ea typeface="Calibri" panose="020F0502020204030204" pitchFamily="34" charset="0"/>
                <a:cs typeface="Times New Roman" panose="02020603050405020304" pitchFamily="18" charset="0"/>
              </a:rPr>
              <a:t>ФОТО </a:t>
            </a:r>
            <a:r>
              <a:rPr lang="ru-RU" sz="2300" i="1" dirty="0" smtClean="0">
                <a:latin typeface="Times New Roman" panose="02020603050405020304" pitchFamily="18" charset="0"/>
                <a:ea typeface="Calibri" panose="020F0502020204030204" pitchFamily="34" charset="0"/>
                <a:cs typeface="Times New Roman" panose="02020603050405020304" pitchFamily="18" charset="0"/>
              </a:rPr>
              <a:t> здания </a:t>
            </a:r>
            <a:r>
              <a:rPr lang="ru-RU" sz="2300" i="1" dirty="0" smtClean="0">
                <a:latin typeface="Times New Roman" panose="02020603050405020304" pitchFamily="18" charset="0"/>
                <a:ea typeface="Calibri" panose="020F0502020204030204" pitchFamily="34" charset="0"/>
                <a:cs typeface="Times New Roman" panose="02020603050405020304" pitchFamily="18" charset="0"/>
              </a:rPr>
              <a:t>ЭГ 1713  -</a:t>
            </a:r>
            <a:r>
              <a:rPr lang="ru-RU" sz="2300" dirty="0" smtClean="0">
                <a:latin typeface="Times New Roman" panose="02020603050405020304" pitchFamily="18" charset="0"/>
                <a:cs typeface="Times New Roman" panose="02020603050405020304" pitchFamily="18" charset="0"/>
              </a:rPr>
              <a:t>Период действия</a:t>
            </a:r>
          </a:p>
          <a:p>
            <a:pPr marL="0" indent="0" algn="r">
              <a:buNone/>
            </a:pPr>
            <a:r>
              <a:rPr lang="ru-RU" sz="2300" dirty="0" smtClean="0">
                <a:latin typeface="Times New Roman" panose="02020603050405020304" pitchFamily="18" charset="0"/>
                <a:cs typeface="Times New Roman" panose="02020603050405020304" pitchFamily="18" charset="0"/>
              </a:rPr>
              <a:t>	</a:t>
            </a:r>
            <a:r>
              <a:rPr lang="ru-RU" sz="2300" dirty="0" smtClean="0">
                <a:solidFill>
                  <a:srgbClr val="C00000"/>
                </a:solidFill>
                <a:latin typeface="Times New Roman" panose="02020603050405020304" pitchFamily="18" charset="0"/>
                <a:cs typeface="Times New Roman" panose="02020603050405020304" pitchFamily="18" charset="0"/>
              </a:rPr>
              <a:t>-</a:t>
            </a:r>
            <a:r>
              <a:rPr lang="ru-RU" sz="2300" b="1" dirty="0" smtClean="0">
                <a:solidFill>
                  <a:srgbClr val="C00000"/>
                </a:solidFill>
                <a:latin typeface="Times New Roman" panose="02020603050405020304" pitchFamily="18" charset="0"/>
                <a:cs typeface="Times New Roman" panose="02020603050405020304" pitchFamily="18" charset="0"/>
              </a:rPr>
              <a:t>02.07.1941 – 20.02.1943-</a:t>
            </a:r>
          </a:p>
          <a:p>
            <a:pPr algn="r"/>
            <a:r>
              <a:rPr lang="ru-RU" sz="2300" i="1" dirty="0" smtClean="0">
                <a:latin typeface="Times New Roman" panose="02020603050405020304" pitchFamily="18" charset="0"/>
                <a:ea typeface="Calibri" panose="020F0502020204030204" pitchFamily="34" charset="0"/>
                <a:cs typeface="Times New Roman" panose="02020603050405020304" pitchFamily="18" charset="0"/>
              </a:rPr>
              <a:t> теперь –наша Гимназия № 11 (ул.Сибирская,33)</a:t>
            </a:r>
          </a:p>
          <a:p>
            <a:r>
              <a:rPr lang="ru-RU" i="1" dirty="0" smtClean="0">
                <a:latin typeface="Times New Roman" panose="02020603050405020304" pitchFamily="18" charset="0"/>
                <a:ea typeface="Calibri" panose="020F0502020204030204" pitchFamily="34" charset="0"/>
                <a:cs typeface="Times New Roman" panose="02020603050405020304" pitchFamily="18" charset="0"/>
              </a:rPr>
              <a:t/>
            </a:r>
            <a:br>
              <a:rPr lang="ru-RU" i="1" dirty="0" smtClean="0">
                <a:latin typeface="Times New Roman" panose="02020603050405020304" pitchFamily="18" charset="0"/>
                <a:ea typeface="Calibri" panose="020F0502020204030204" pitchFamily="34" charset="0"/>
                <a:cs typeface="Times New Roman" panose="02020603050405020304" pitchFamily="18" charset="0"/>
              </a:rPr>
            </a:br>
            <a:endParaRPr lang="ru-RU" dirty="0" smtClean="0">
              <a:latin typeface="Times New Roman" panose="02020603050405020304" pitchFamily="18" charset="0"/>
              <a:cs typeface="Times New Roman" panose="02020603050405020304" pitchFamily="18" charset="0"/>
            </a:endParaRPr>
          </a:p>
          <a:p>
            <a:endParaRPr lang="ru-RU" dirty="0"/>
          </a:p>
        </p:txBody>
      </p:sp>
      <p:pic>
        <p:nvPicPr>
          <p:cNvPr id="5" name="Picture 2" descr="Картинки по запросу &quot;фото дома Дягилева&quot;"/>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5214942" y="3571876"/>
            <a:ext cx="3571900" cy="273082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4786314" y="428604"/>
            <a:ext cx="4106166" cy="5429288"/>
          </a:xfrm>
        </p:spPr>
        <p:txBody>
          <a:bodyPr>
            <a:normAutofit/>
          </a:bodyPr>
          <a:lstStyle/>
          <a:p>
            <a:r>
              <a:rPr lang="ru-RU" dirty="0"/>
              <a:t> </a:t>
            </a:r>
            <a:r>
              <a:rPr lang="ru-RU" dirty="0" smtClean="0"/>
              <a:t>В </a:t>
            </a:r>
            <a:r>
              <a:rPr lang="ru-RU" dirty="0" err="1"/>
              <a:t>Прикамье</a:t>
            </a:r>
            <a:r>
              <a:rPr lang="ru-RU" dirty="0"/>
              <a:t> были вывезены сокровища Русского музея, часть фондов Академии художеств, Библиотеки им. В.И. Ленина. В 1941-1944 гг. в г. Перми работал Ленинградский академический театр оперы и балета и Хореографическое училище.</a:t>
            </a:r>
          </a:p>
        </p:txBody>
      </p:sp>
      <p:sp>
        <p:nvSpPr>
          <p:cNvPr id="4" name="Объект 3"/>
          <p:cNvSpPr>
            <a:spLocks noGrp="1"/>
          </p:cNvSpPr>
          <p:nvPr>
            <p:ph sz="half" idx="2"/>
          </p:nvPr>
        </p:nvSpPr>
        <p:spPr>
          <a:xfrm>
            <a:off x="4648200" y="214290"/>
            <a:ext cx="4138642" cy="5072098"/>
          </a:xfrm>
        </p:spPr>
        <p:txBody>
          <a:bodyPr>
            <a:normAutofit/>
          </a:bodyPr>
          <a:lstStyle/>
          <a:p>
            <a:pPr>
              <a:buNone/>
            </a:pPr>
            <a:endParaRPr lang="ru-RU" b="1" dirty="0" smtClean="0"/>
          </a:p>
          <a:p>
            <a:pPr>
              <a:buNone/>
            </a:pPr>
            <a:endParaRPr lang="ru-RU" b="1" dirty="0"/>
          </a:p>
        </p:txBody>
      </p:sp>
      <p:pic>
        <p:nvPicPr>
          <p:cNvPr id="4098" name="Picture 2" descr="C:\Users\Татьяна\Desktop\14813818620e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4282" y="500042"/>
            <a:ext cx="4392488" cy="4525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1616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428604"/>
            <a:ext cx="7543800" cy="4143396"/>
          </a:xfrm>
        </p:spPr>
        <p:txBody>
          <a:bodyPr>
            <a:normAutofit/>
          </a:bodyPr>
          <a:lstStyle/>
          <a:p>
            <a:pPr marL="0" indent="0">
              <a:buNone/>
            </a:pPr>
            <a:r>
              <a:rPr lang="ru-RU" dirty="0" smtClean="0"/>
              <a:t>В </a:t>
            </a:r>
            <a:r>
              <a:rPr lang="ru-RU" dirty="0"/>
              <a:t>эвакуации продолжали творить </a:t>
            </a:r>
            <a:r>
              <a:rPr lang="ru-RU" dirty="0" smtClean="0"/>
              <a:t>В.А.Каверин</a:t>
            </a:r>
            <a:r>
              <a:rPr lang="ru-RU" dirty="0"/>
              <a:t>, </a:t>
            </a:r>
            <a:r>
              <a:rPr lang="ru-RU" dirty="0" smtClean="0"/>
              <a:t> </a:t>
            </a:r>
          </a:p>
          <a:p>
            <a:pPr marL="0" indent="0">
              <a:buNone/>
            </a:pPr>
            <a:r>
              <a:rPr lang="ru-RU" dirty="0" smtClean="0"/>
              <a:t>В.Ф</a:t>
            </a:r>
            <a:r>
              <a:rPr lang="ru-RU" dirty="0"/>
              <a:t>. Панова, Ю.Н. Тынянов, А.А. Первенцев. В.Ф. Панова за произведения «Спутники» и «</a:t>
            </a:r>
            <a:r>
              <a:rPr lang="ru-RU" dirty="0" err="1"/>
              <a:t>Кружилиха</a:t>
            </a:r>
            <a:r>
              <a:rPr lang="ru-RU" dirty="0"/>
              <a:t>» была удостоена Сталинских премий</a:t>
            </a:r>
            <a:r>
              <a:rPr lang="ru-RU" dirty="0" smtClean="0"/>
              <a:t>. Плодотворным </a:t>
            </a:r>
            <a:r>
              <a:rPr lang="ru-RU" dirty="0"/>
              <a:t>в годы войны было творчество уральских композиторов. Помимо стационарной деятельности, организовывались выезды на предприятия, в клубы, госпитали</a:t>
            </a:r>
            <a:r>
              <a:rPr lang="ru-RU" dirty="0" smtClean="0"/>
              <a:t>. </a:t>
            </a:r>
            <a:r>
              <a:rPr lang="ru-RU" dirty="0"/>
              <a:t>С 23 июня по 23 августа 1943 г. в г. Перми работала выставка произведений ленинградских художников «Ленинград в дни блокады</a:t>
            </a:r>
            <a:r>
              <a:rPr lang="ru-RU" dirty="0" smtClean="0"/>
              <a:t>».</a:t>
            </a:r>
            <a:endParaRPr lang="ru-RU" dirty="0"/>
          </a:p>
        </p:txBody>
      </p:sp>
      <p:pic>
        <p:nvPicPr>
          <p:cNvPr id="10" name="Picture 5" descr="74955360_687172_solnishkin"/>
          <p:cNvPicPr>
            <a:picLocks noGrp="1" noChangeAspect="1" noChangeArrowheads="1"/>
          </p:cNvPicPr>
          <p:nvPr>
            <p:ph idx="4294967295"/>
          </p:nvPr>
        </p:nvPicPr>
        <p:blipFill>
          <a:blip r:embed="rId2"/>
          <a:srcRect/>
          <a:stretch>
            <a:fillRect/>
          </a:stretch>
        </p:blipFill>
        <p:spPr>
          <a:xfrm>
            <a:off x="3143240" y="4357694"/>
            <a:ext cx="1689101" cy="2500306"/>
          </a:xfrm>
          <a:noFill/>
        </p:spPr>
      </p:pic>
      <p:pic>
        <p:nvPicPr>
          <p:cNvPr id="12" name="Picture 7" descr="8b0369916295"/>
          <p:cNvPicPr>
            <a:picLocks noGrp="1" noChangeAspect="1" noChangeArrowheads="1"/>
          </p:cNvPicPr>
          <p:nvPr>
            <p:ph sz="half" idx="4294967295"/>
          </p:nvPr>
        </p:nvPicPr>
        <p:blipFill>
          <a:blip r:embed="rId3" cstate="print"/>
          <a:srcRect/>
          <a:stretch>
            <a:fillRect/>
          </a:stretch>
        </p:blipFill>
        <p:spPr>
          <a:xfrm>
            <a:off x="357158" y="4429133"/>
            <a:ext cx="2143127" cy="2428867"/>
          </a:xfrm>
          <a:noFill/>
        </p:spPr>
      </p:pic>
      <p:pic>
        <p:nvPicPr>
          <p:cNvPr id="5122" name="Picture 2" descr="C:\Users\Татьяна\Desktop\VAKaverin.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929587" y="285728"/>
            <a:ext cx="1214414" cy="114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0" name="Picture 2" descr="Блог - «Отвратительная это манера — хихикать. Хорошие люди ..."/>
          <p:cNvPicPr>
            <a:picLocks noChangeAspect="1" noChangeArrowheads="1"/>
          </p:cNvPicPr>
          <p:nvPr/>
        </p:nvPicPr>
        <p:blipFill>
          <a:blip r:embed="rId5"/>
          <a:srcRect/>
          <a:stretch>
            <a:fillRect/>
          </a:stretch>
        </p:blipFill>
        <p:spPr bwMode="auto">
          <a:xfrm>
            <a:off x="5214942" y="4429132"/>
            <a:ext cx="3643338" cy="2428868"/>
          </a:xfrm>
          <a:prstGeom prst="rect">
            <a:avLst/>
          </a:prstGeom>
          <a:noFill/>
        </p:spPr>
      </p:pic>
      <p:sp>
        <p:nvSpPr>
          <p:cNvPr id="2052" name="AutoShape 4" descr="Картинки по запросу фото тыняно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А был ли подпоручик?"/>
          <p:cNvPicPr>
            <a:picLocks noChangeAspect="1" noChangeArrowheads="1"/>
          </p:cNvPicPr>
          <p:nvPr/>
        </p:nvPicPr>
        <p:blipFill>
          <a:blip r:embed="rId6" cstate="print"/>
          <a:srcRect/>
          <a:stretch>
            <a:fillRect/>
          </a:stretch>
        </p:blipFill>
        <p:spPr bwMode="auto">
          <a:xfrm>
            <a:off x="7929586" y="1785926"/>
            <a:ext cx="1214413" cy="857256"/>
          </a:xfrm>
          <a:prstGeom prst="rect">
            <a:avLst/>
          </a:prstGeom>
          <a:noFill/>
        </p:spPr>
      </p:pic>
      <p:pic>
        <p:nvPicPr>
          <p:cNvPr id="2056" name="Picture 8" descr="Огненная земля - Первенцев А.А., Купить c быстрой доставкой или ..."/>
          <p:cNvPicPr>
            <a:picLocks noChangeAspect="1" noChangeArrowheads="1"/>
          </p:cNvPicPr>
          <p:nvPr/>
        </p:nvPicPr>
        <p:blipFill>
          <a:blip r:embed="rId7"/>
          <a:srcRect/>
          <a:stretch>
            <a:fillRect/>
          </a:stretch>
        </p:blipFill>
        <p:spPr bwMode="auto">
          <a:xfrm>
            <a:off x="7929586" y="2857496"/>
            <a:ext cx="1000100" cy="1502912"/>
          </a:xfrm>
          <a:prstGeom prst="rect">
            <a:avLst/>
          </a:prstGeom>
          <a:noFill/>
        </p:spPr>
      </p:pic>
    </p:spTree>
    <p:extLst>
      <p:ext uri="{BB962C8B-B14F-4D97-AF65-F5344CB8AC3E}">
        <p14:creationId xmlns:p14="http://schemas.microsoft.com/office/powerpoint/2010/main" xmlns="" val="399052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143644"/>
            <a:ext cx="8286808" cy="857256"/>
          </a:xfrm>
        </p:spPr>
        <p:txBody>
          <a:bodyPr>
            <a:normAutofit fontScale="90000"/>
          </a:bodyPr>
          <a:lstStyle/>
          <a:p>
            <a:r>
              <a:rPr lang="ru-RU" sz="2400" b="1" dirty="0" smtClean="0">
                <a:latin typeface="Times New Roman" pitchFamily="18" charset="0"/>
                <a:cs typeface="Times New Roman" pitchFamily="18" charset="0"/>
              </a:rPr>
              <a:t>Фронт и тыл- суровое  единение . </a:t>
            </a:r>
            <a:r>
              <a:rPr lang="ru-RU" sz="1800" b="1" dirty="0" smtClean="0">
                <a:latin typeface="+mn-lt"/>
                <a:cs typeface="Times New Roman" pitchFamily="18" charset="0"/>
              </a:rPr>
              <a:t/>
            </a:r>
            <a:br>
              <a:rPr lang="ru-RU" sz="1800" b="1" dirty="0" smtClean="0">
                <a:latin typeface="+mn-lt"/>
                <a:cs typeface="Times New Roman" pitchFamily="18" charset="0"/>
              </a:rPr>
            </a:br>
            <a:r>
              <a:rPr lang="ru-RU" sz="1800" dirty="0" smtClean="0">
                <a:latin typeface="+mn-lt"/>
              </a:rPr>
              <a:t> Видео: Воспоминания тружеников тыла. </a:t>
            </a:r>
            <a:r>
              <a:rPr lang="ru-RU" sz="2400" dirty="0" smtClean="0"/>
              <a:t> </a:t>
            </a:r>
            <a:r>
              <a:rPr lang="ru-RU" sz="2400" u="sng" dirty="0" smtClean="0">
                <a:hlinkClick r:id="rId2"/>
              </a:rPr>
              <a:t>https://yadi.sk/i/gSB_CISqJSVC4Q</a:t>
            </a:r>
            <a:r>
              <a:rPr lang="ru-RU" sz="2400" dirty="0" smtClean="0"/>
              <a:t> </a:t>
            </a:r>
            <a:br>
              <a:rPr lang="ru-RU" sz="2400" dirty="0" smtClean="0"/>
            </a:br>
            <a:endParaRPr lang="ru-RU" sz="2400" b="1" dirty="0">
              <a:latin typeface="Times New Roman" pitchFamily="18" charset="0"/>
              <a:cs typeface="Times New Roman" pitchFamily="18" charset="0"/>
            </a:endParaRPr>
          </a:p>
        </p:txBody>
      </p:sp>
      <p:sp>
        <p:nvSpPr>
          <p:cNvPr id="5" name="Текст 4"/>
          <p:cNvSpPr>
            <a:spLocks noGrp="1"/>
          </p:cNvSpPr>
          <p:nvPr>
            <p:ph type="body" idx="1"/>
          </p:nvPr>
        </p:nvSpPr>
        <p:spPr>
          <a:xfrm>
            <a:off x="758952" y="785794"/>
            <a:ext cx="3657600" cy="571504"/>
          </a:xfrm>
        </p:spPr>
        <p:txBody>
          <a:bodyPr/>
          <a:lstStyle/>
          <a:p>
            <a:pPr algn="ctr"/>
            <a:r>
              <a:rPr lang="ru-RU" b="1" dirty="0" smtClean="0"/>
              <a:t>Фронт</a:t>
            </a:r>
          </a:p>
          <a:p>
            <a:pPr algn="ctr"/>
            <a:endParaRPr lang="ru-RU" dirty="0"/>
          </a:p>
        </p:txBody>
      </p:sp>
      <p:sp>
        <p:nvSpPr>
          <p:cNvPr id="3" name="Содержимое 2"/>
          <p:cNvSpPr>
            <a:spLocks noGrp="1"/>
          </p:cNvSpPr>
          <p:nvPr>
            <p:ph sz="half" idx="2"/>
          </p:nvPr>
        </p:nvSpPr>
        <p:spPr>
          <a:xfrm>
            <a:off x="0" y="857232"/>
            <a:ext cx="3571868" cy="4786346"/>
          </a:xfrm>
        </p:spPr>
        <p:txBody>
          <a:bodyPr>
            <a:normAutofit fontScale="70000" lnSpcReduction="20000"/>
          </a:bodyPr>
          <a:lstStyle/>
          <a:p>
            <a:r>
              <a:rPr lang="ru-RU" dirty="0" smtClean="0"/>
              <a:t>Война коснулась судеб практически всех граждан СССР. В городе была организована мобилизация мужчин призывного возраста в Красную армию. Из города Молотова было мобилизовано 104 тыс.человек из них 22 тыс.погибли и пропали без вести, нет данных о судьбах ещё почти 7 тыс.человек.</a:t>
            </a:r>
          </a:p>
          <a:p>
            <a:r>
              <a:rPr lang="ru-RU" dirty="0" smtClean="0"/>
              <a:t>Примечание: </a:t>
            </a:r>
            <a:r>
              <a:rPr lang="ru-RU" b="1" dirty="0" smtClean="0"/>
              <a:t>Призывной возраст</a:t>
            </a:r>
            <a:r>
              <a:rPr lang="ru-RU" dirty="0" smtClean="0"/>
              <a:t> для рядового и младшего начсостава определялся с 18‑19 до 50 лет.</a:t>
            </a:r>
          </a:p>
          <a:p>
            <a:r>
              <a:rPr lang="ru-RU" b="1" dirty="0" smtClean="0"/>
              <a:t> В годы Великой Отечественной войны </a:t>
            </a:r>
            <a:r>
              <a:rPr lang="ru-RU" dirty="0" smtClean="0"/>
              <a:t>порядок выполнения воинской обязанности существенно изменился: её возрастные границы стали от 16‑17 до 55 лет).</a:t>
            </a:r>
            <a:endParaRPr lang="ru-RU" dirty="0"/>
          </a:p>
        </p:txBody>
      </p:sp>
      <p:sp>
        <p:nvSpPr>
          <p:cNvPr id="6" name="Текст 5"/>
          <p:cNvSpPr>
            <a:spLocks noGrp="1"/>
          </p:cNvSpPr>
          <p:nvPr>
            <p:ph type="body" sz="quarter" idx="3"/>
          </p:nvPr>
        </p:nvSpPr>
        <p:spPr>
          <a:xfrm>
            <a:off x="4645152" y="609600"/>
            <a:ext cx="3657600" cy="819136"/>
          </a:xfrm>
        </p:spPr>
        <p:txBody>
          <a:bodyPr/>
          <a:lstStyle/>
          <a:p>
            <a:pPr algn="ctr"/>
            <a:r>
              <a:rPr lang="ru-RU" b="1" dirty="0" smtClean="0"/>
              <a:t>Тыл</a:t>
            </a:r>
          </a:p>
          <a:p>
            <a:endParaRPr lang="ru-RU" dirty="0"/>
          </a:p>
        </p:txBody>
      </p:sp>
      <p:sp>
        <p:nvSpPr>
          <p:cNvPr id="7" name="Содержимое 6"/>
          <p:cNvSpPr>
            <a:spLocks noGrp="1"/>
          </p:cNvSpPr>
          <p:nvPr>
            <p:ph sz="quarter" idx="4"/>
          </p:nvPr>
        </p:nvSpPr>
        <p:spPr>
          <a:xfrm>
            <a:off x="3500430" y="1000108"/>
            <a:ext cx="5500726" cy="3377156"/>
          </a:xfrm>
        </p:spPr>
        <p:txBody>
          <a:bodyPr>
            <a:normAutofit fontScale="77500" lnSpcReduction="20000"/>
          </a:bodyPr>
          <a:lstStyle/>
          <a:p>
            <a:r>
              <a:rPr lang="ru-RU" sz="1800" dirty="0" smtClean="0"/>
              <a:t>По Указу Президиума Верховного совета СССР от 26 июня 1941 года «О режиме рабочего времени рабочих и служащих в военное время» практически во всех отраслях хозяйства вводились </a:t>
            </a:r>
            <a:r>
              <a:rPr lang="ru-RU" sz="1800" b="1" dirty="0" smtClean="0"/>
              <a:t>обязательные сверхурочные работы </a:t>
            </a:r>
            <a:r>
              <a:rPr lang="ru-RU" sz="1800" dirty="0" smtClean="0"/>
              <a:t>продолжительностью от одного </a:t>
            </a:r>
            <a:r>
              <a:rPr lang="ru-RU" sz="1800" b="1" dirty="0" smtClean="0"/>
              <a:t>до трёх часов в день</a:t>
            </a:r>
            <a:r>
              <a:rPr lang="ru-RU" sz="1800" dirty="0" smtClean="0"/>
              <a:t>. Подростков также привлекали  к ним, но не более чем на 2 часа в день.</a:t>
            </a:r>
          </a:p>
          <a:p>
            <a:r>
              <a:rPr lang="ru-RU" sz="1800" b="1" dirty="0" smtClean="0"/>
              <a:t>Отпуска были отменены.</a:t>
            </a:r>
          </a:p>
          <a:p>
            <a:r>
              <a:rPr lang="ru-RU" sz="1800" b="1" dirty="0" smtClean="0"/>
              <a:t>Продолжительность рабочего дня могла составлять 11 часов</a:t>
            </a:r>
            <a:r>
              <a:rPr lang="ru-RU" sz="1800" dirty="0" smtClean="0"/>
              <a:t>, для подростков- не более 10, при этом после шести рабочих дней полагался лишь один выходной.</a:t>
            </a:r>
          </a:p>
          <a:p>
            <a:r>
              <a:rPr lang="ru-RU" sz="1800" dirty="0" smtClean="0"/>
              <a:t>Для выполнения производственных заданий зачастую работники предприятий трудились гораздо дольше установленных норм.</a:t>
            </a:r>
          </a:p>
          <a:p>
            <a:pPr>
              <a:buNone/>
            </a:pPr>
            <a:endParaRPr lang="ru-RU" sz="1800" dirty="0" smtClean="0"/>
          </a:p>
          <a:p>
            <a:r>
              <a:rPr lang="ru-RU" altLang="ru-RU" sz="1600" dirty="0" smtClean="0">
                <a:latin typeface="Times New Roman" pitchFamily="18" charset="0"/>
                <a:cs typeface="Times New Roman" pitchFamily="18" charset="0"/>
              </a:rPr>
              <a:t>   Фото: </a:t>
            </a:r>
            <a:r>
              <a:rPr lang="ru-RU" altLang="ru-RU" sz="1600" i="1" dirty="0" smtClean="0">
                <a:latin typeface="Times New Roman" pitchFamily="18" charset="0"/>
                <a:cs typeface="Times New Roman" pitchFamily="18" charset="0"/>
              </a:rPr>
              <a:t>В. </a:t>
            </a:r>
            <a:r>
              <a:rPr lang="ru-RU" altLang="ru-RU" sz="1600" i="1" dirty="0" err="1" smtClean="0">
                <a:latin typeface="Times New Roman" pitchFamily="18" charset="0"/>
                <a:cs typeface="Times New Roman" pitchFamily="18" charset="0"/>
              </a:rPr>
              <a:t>Кусакин</a:t>
            </a:r>
            <a:r>
              <a:rPr lang="ru-RU" altLang="ru-RU" sz="1600" i="1" dirty="0" smtClean="0">
                <a:latin typeface="Times New Roman" pitchFamily="18" charset="0"/>
                <a:cs typeface="Times New Roman" pitchFamily="18" charset="0"/>
              </a:rPr>
              <a:t> – юный фрезеровщик завода №19 им. Сталина. </a:t>
            </a:r>
            <a:r>
              <a:rPr lang="ru-RU" altLang="ru-RU" sz="1600" i="1" dirty="0" err="1" smtClean="0">
                <a:latin typeface="Times New Roman" pitchFamily="18" charset="0"/>
                <a:cs typeface="Times New Roman" pitchFamily="18" charset="0"/>
              </a:rPr>
              <a:t>ПермГАНИ</a:t>
            </a:r>
            <a:r>
              <a:rPr lang="ru-RU" altLang="ru-RU" sz="1600" i="1" dirty="0" smtClean="0">
                <a:latin typeface="Times New Roman" pitchFamily="18" charset="0"/>
                <a:cs typeface="Times New Roman" pitchFamily="18" charset="0"/>
              </a:rPr>
              <a:t>. Ф.8043. Оп.2-Г. Д.18. Л.1</a:t>
            </a:r>
          </a:p>
          <a:p>
            <a:r>
              <a:rPr lang="ru-RU" altLang="ru-RU" sz="1600" i="1" dirty="0" smtClean="0">
                <a:latin typeface="Times New Roman" pitchFamily="18" charset="0"/>
                <a:cs typeface="Times New Roman" pitchFamily="18" charset="0"/>
              </a:rPr>
              <a:t> Фото: Ребятишки Карагайского района- осень 1042 г.</a:t>
            </a:r>
          </a:p>
          <a:p>
            <a:pPr algn="r">
              <a:buNone/>
            </a:pPr>
            <a:endParaRPr lang="ru-RU" altLang="ru-RU" sz="1600" i="1" dirty="0" smtClean="0">
              <a:latin typeface="Times New Roman" pitchFamily="18" charset="0"/>
              <a:cs typeface="Times New Roman" pitchFamily="18" charset="0"/>
            </a:endParaRPr>
          </a:p>
          <a:p>
            <a:endParaRPr lang="ru-RU" sz="1600" dirty="0" smtClean="0"/>
          </a:p>
          <a:p>
            <a:pPr>
              <a:buNone/>
            </a:pPr>
            <a:endParaRPr lang="ru-RU" sz="1600" dirty="0"/>
          </a:p>
        </p:txBody>
      </p:sp>
      <p:pic>
        <p:nvPicPr>
          <p:cNvPr id="9" name="Рисунок 8"/>
          <p:cNvPicPr>
            <a:picLocks noChangeAspect="1" noChangeArrowheads="1"/>
          </p:cNvPicPr>
          <p:nvPr/>
        </p:nvPicPr>
        <p:blipFill>
          <a:blip r:embed="rId3" cstate="print"/>
          <a:srcRect/>
          <a:stretch>
            <a:fillRect/>
          </a:stretch>
        </p:blipFill>
        <p:spPr bwMode="auto">
          <a:xfrm>
            <a:off x="7000892" y="4071942"/>
            <a:ext cx="1857388" cy="1928827"/>
          </a:xfrm>
          <a:prstGeom prst="rect">
            <a:avLst/>
          </a:prstGeom>
          <a:noFill/>
          <a:ln w="9525">
            <a:noFill/>
            <a:miter lim="800000"/>
            <a:headEnd/>
            <a:tailEnd/>
          </a:ln>
        </p:spPr>
      </p:pic>
      <p:pic>
        <p:nvPicPr>
          <p:cNvPr id="10" name="Рисунок 9"/>
          <p:cNvPicPr>
            <a:picLocks noChangeAspect="1" noChangeArrowheads="1"/>
          </p:cNvPicPr>
          <p:nvPr/>
        </p:nvPicPr>
        <p:blipFill>
          <a:blip r:embed="rId4"/>
          <a:srcRect/>
          <a:stretch>
            <a:fillRect/>
          </a:stretch>
        </p:blipFill>
        <p:spPr bwMode="auto">
          <a:xfrm>
            <a:off x="4071934" y="4071942"/>
            <a:ext cx="2683559" cy="1928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5500702"/>
            <a:ext cx="7400956" cy="928694"/>
          </a:xfrm>
        </p:spPr>
        <p:txBody>
          <a:bodyPr>
            <a:normAutofit/>
          </a:bodyPr>
          <a:lstStyle/>
          <a:p>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Прочтите воспоминания и отрывок из дневника, представьте себе, </a:t>
            </a:r>
            <a:b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br>
            <a:r>
              <a:rPr lang="ru-RU" sz="1600" b="1" i="1" dirty="0" smtClean="0">
                <a:solidFill>
                  <a:schemeClr val="accent2">
                    <a:lumMod val="75000"/>
                  </a:schemeClr>
                </a:solidFill>
                <a:latin typeface="Times New Roman" panose="02020603050405020304" pitchFamily="18" charset="0"/>
                <a:cs typeface="Times New Roman" panose="02020603050405020304" pitchFamily="18" charset="0"/>
              </a:rPr>
              <a:t>как жили люди, эвакуированные в глубокий тыл.</a:t>
            </a:r>
            <a:endParaRPr lang="ru-RU" sz="1600" dirty="0"/>
          </a:p>
        </p:txBody>
      </p:sp>
      <p:sp>
        <p:nvSpPr>
          <p:cNvPr id="3" name="Содержимое 2"/>
          <p:cNvSpPr>
            <a:spLocks noGrp="1"/>
          </p:cNvSpPr>
          <p:nvPr>
            <p:ph sz="half" idx="1"/>
          </p:nvPr>
        </p:nvSpPr>
        <p:spPr>
          <a:xfrm>
            <a:off x="214282" y="428604"/>
            <a:ext cx="8572560" cy="5143537"/>
          </a:xfrm>
        </p:spPr>
        <p:txBody>
          <a:bodyPr>
            <a:noAutofit/>
          </a:bodyPr>
          <a:lstStyle/>
          <a:p>
            <a:pPr algn="ctr">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spcBef>
                <a:spcPts val="0"/>
              </a:spcBef>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spcBef>
                <a:spcPts val="0"/>
              </a:spcBef>
              <a:defRPr/>
            </a:pP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No473</a:t>
            </a:r>
          </a:p>
          <a:p>
            <a:pPr algn="ctr">
              <a:spcBef>
                <a:spcPts val="0"/>
              </a:spcBef>
              <a:defRPr/>
            </a:pPr>
            <a:r>
              <a:rPr lang="ru-RU" sz="1400" b="1" dirty="0" smtClean="0">
                <a:solidFill>
                  <a:schemeClr val="accent2">
                    <a:lumMod val="75000"/>
                  </a:schemeClr>
                </a:solidFill>
                <a:latin typeface="Times New Roman" panose="02020603050405020304" pitchFamily="18" charset="0"/>
                <a:cs typeface="Times New Roman" panose="02020603050405020304" pitchFamily="18" charset="0"/>
              </a:rPr>
              <a:t>Заявление рабочего завода им. Сталина В.Т. </a:t>
            </a:r>
            <a:r>
              <a:rPr lang="ru-RU" sz="1400" b="1" dirty="0" err="1" smtClean="0">
                <a:solidFill>
                  <a:schemeClr val="accent2">
                    <a:lumMod val="75000"/>
                  </a:schemeClr>
                </a:solidFill>
                <a:latin typeface="Times New Roman" panose="02020603050405020304" pitchFamily="18" charset="0"/>
                <a:cs typeface="Times New Roman" panose="02020603050405020304" pitchFamily="18" charset="0"/>
              </a:rPr>
              <a:t>Милорадова</a:t>
            </a:r>
            <a:r>
              <a:rPr lang="ru-RU" sz="1400" b="1" dirty="0" smtClean="0">
                <a:solidFill>
                  <a:schemeClr val="accent2">
                    <a:lumMod val="75000"/>
                  </a:schemeClr>
                </a:solidFill>
                <a:latin typeface="Times New Roman" panose="02020603050405020304" pitchFamily="18" charset="0"/>
                <a:cs typeface="Times New Roman" panose="02020603050405020304" pitchFamily="18" charset="0"/>
              </a:rPr>
              <a:t> в коммунальный отдел завода  </a:t>
            </a:r>
          </a:p>
          <a:p>
            <a:pPr algn="ctr">
              <a:spcBef>
                <a:spcPts val="0"/>
              </a:spcBef>
              <a:defRPr/>
            </a:pPr>
            <a:r>
              <a:rPr lang="ru-RU" sz="1400" b="1" dirty="0" smtClean="0">
                <a:solidFill>
                  <a:schemeClr val="accent2">
                    <a:lumMod val="75000"/>
                  </a:schemeClr>
                </a:solidFill>
                <a:latin typeface="Times New Roman" panose="02020603050405020304" pitchFamily="18" charset="0"/>
                <a:cs typeface="Times New Roman" panose="02020603050405020304" pitchFamily="18" charset="0"/>
              </a:rPr>
              <a:t> [1943г.] г. Молотов</a:t>
            </a:r>
          </a:p>
          <a:p>
            <a:pPr marL="0" indent="0">
              <a:spcBef>
                <a:spcPts val="0"/>
              </a:spcBef>
              <a:defRPr/>
            </a:pP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       Прошу дать мне от завода постельные принадлежности или хотя бы один матрац, досок для кровати и две тумбочки, потому, что мы как эвакуированные ничего не имеем, отца убили на фронте, а я зарабатываю мало. Когда придешь с работы нельзя отдохнуть, потому, что я с братом сплю на одной кровати вместе. На кровати нет матраца, на доски постелено только тонкое одеяло и доски врезаются в бока. Еще хорошо, когда я работаю в ночную смену, тогда он спит ночью, а я днем. У матери же совсем нет постели. На ночь она составляет стулья, стелет пальто брата, а накрывается своим. Когда придешь с работы, некуда положить одежду, и она валяется, где попало. Посуду тоже некуда поставить, и она все время пылится.</a:t>
            </a:r>
          </a:p>
          <a:p>
            <a:pPr marL="0" indent="0" algn="r">
              <a:spcBef>
                <a:spcPts val="0"/>
              </a:spcBef>
              <a:defRPr/>
            </a:pP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Слесарь 50 цеха 6-й группы </a:t>
            </a:r>
            <a:r>
              <a:rPr lang="ru-RU" sz="1400" dirty="0" err="1" smtClean="0">
                <a:solidFill>
                  <a:schemeClr val="accent2">
                    <a:lumMod val="75000"/>
                  </a:schemeClr>
                </a:solidFill>
                <a:latin typeface="Times New Roman" panose="02020603050405020304" pitchFamily="18" charset="0"/>
                <a:cs typeface="Times New Roman" panose="02020603050405020304" pitchFamily="18" charset="0"/>
              </a:rPr>
              <a:t>Милорадов</a:t>
            </a: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 В.Т. Поселок Сталина, дом32, кв.7.</a:t>
            </a:r>
          </a:p>
          <a:p>
            <a:pPr marL="0" indent="0" algn="r">
              <a:spcBef>
                <a:spcPts val="0"/>
              </a:spcBef>
              <a:defRPr/>
            </a:pP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 ПермГАСПИ.Ф.6827. Оп.1. Д.13. Л.7. Подлинник. Рукопись</a:t>
            </a:r>
          </a:p>
          <a:p>
            <a:pPr marL="0" indent="0">
              <a:spcBef>
                <a:spcPts val="0"/>
              </a:spcBef>
              <a:defRPr/>
            </a:pP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Из дневника </a:t>
            </a:r>
            <a:r>
              <a:rPr lang="ru-RU" sz="1400" dirty="0" err="1" smtClean="0">
                <a:solidFill>
                  <a:schemeClr val="accent2">
                    <a:lumMod val="75000"/>
                  </a:schemeClr>
                </a:solidFill>
                <a:latin typeface="Times New Roman" panose="02020603050405020304" pitchFamily="18" charset="0"/>
                <a:cs typeface="Times New Roman" panose="02020603050405020304" pitchFamily="18" charset="0"/>
              </a:rPr>
              <a:t>В.Т.Милорадова</a:t>
            </a: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 рабочего завода им. Сталина, эвакуированного из г. Смоленска</a:t>
            </a:r>
          </a:p>
          <a:p>
            <a:pPr marL="0" indent="0">
              <a:spcBef>
                <a:spcPts val="0"/>
              </a:spcBef>
              <a:defRPr/>
            </a:pPr>
            <a:r>
              <a:rPr lang="ru-RU" sz="14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altLang="ru-RU" sz="1400" b="1" i="1" dirty="0" smtClean="0">
                <a:latin typeface="Times New Roman" pitchFamily="18" charset="0"/>
                <a:cs typeface="Times New Roman" pitchFamily="18" charset="0"/>
              </a:rPr>
              <a:t>21/Ш-43Г.</a:t>
            </a:r>
          </a:p>
          <a:p>
            <a:pPr marL="0" indent="0">
              <a:spcBef>
                <a:spcPts val="0"/>
              </a:spcBef>
            </a:pPr>
            <a:r>
              <a:rPr lang="ru-RU" altLang="ru-RU" sz="1400" dirty="0" smtClean="0">
                <a:latin typeface="Times New Roman" pitchFamily="18" charset="0"/>
                <a:cs typeface="Times New Roman" pitchFamily="18" charset="0"/>
              </a:rPr>
              <a:t> Получил деньги 313 руб. Домой принес только 213, так как в цехе собирали на картошку, чтобы посадить весной. Записался на 100 рублей. </a:t>
            </a:r>
          </a:p>
          <a:p>
            <a:pPr marL="0" indent="0">
              <a:spcBef>
                <a:spcPts val="0"/>
              </a:spcBef>
            </a:pPr>
            <a:r>
              <a:rPr lang="ru-RU" altLang="ru-RU" sz="1400" dirty="0" smtClean="0">
                <a:latin typeface="Times New Roman" pitchFamily="18" charset="0"/>
                <a:cs typeface="Times New Roman" pitchFamily="18" charset="0"/>
              </a:rPr>
              <a:t>На базаре теперь, примерно, следующие цены: хлеб – 100 рублей 300 грамм, картошка – 50–45 руб. кило, капуста мороженная - 20-10 руб. кило, стакан гороха – 30 руб., стакан муки -20 руб., масло - 1000-1200 руб. кило.</a:t>
            </a:r>
          </a:p>
          <a:p>
            <a:pPr marL="0" indent="0">
              <a:spcBef>
                <a:spcPts val="0"/>
              </a:spcBef>
            </a:pPr>
            <a:r>
              <a:rPr lang="ru-RU" altLang="ru-RU" sz="1400" dirty="0" smtClean="0">
                <a:latin typeface="Times New Roman" pitchFamily="18" charset="0"/>
                <a:cs typeface="Times New Roman" pitchFamily="18" charset="0"/>
              </a:rPr>
              <a:t>Баланда, сваренная из ржаной муки, особенно если она погуще, очень вкусная. Хлеб. Когда-то можно было, вдоволь есть хлеба. Теперь о хлебе мечтают, как о счастье. Хлеб - это бог. </a:t>
            </a:r>
          </a:p>
          <a:p>
            <a:pPr marL="0" indent="0">
              <a:spcBef>
                <a:spcPts val="0"/>
              </a:spcBef>
              <a:buNone/>
            </a:pPr>
            <a:endParaRPr lang="ru-RU" altLang="ru-RU" sz="1400" b="1" i="1" dirty="0" smtClean="0">
              <a:latin typeface="Times New Roman" pitchFamily="18" charset="0"/>
              <a:cs typeface="Times New Roman" pitchFamily="18" charset="0"/>
            </a:endParaRPr>
          </a:p>
          <a:p>
            <a:pPr algn="ctr">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buNone/>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buNone/>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ctr">
              <a:buNone/>
              <a:defRPr/>
            </a:pPr>
            <a:endParaRPr lang="ru-RU" sz="1400" dirty="0" smtClean="0">
              <a:solidFill>
                <a:schemeClr val="accent2">
                  <a:lumMod val="75000"/>
                </a:schemeClr>
              </a:solidFill>
              <a:latin typeface="Times New Roman" panose="02020603050405020304" pitchFamily="18" charset="0"/>
              <a:cs typeface="Times New Roman" panose="02020603050405020304" pitchFamily="18" charset="0"/>
            </a:endParaRPr>
          </a:p>
          <a:p>
            <a:pPr algn="r">
              <a:buNone/>
              <a:defRPr/>
            </a:pPr>
            <a:endParaRPr lang="ru-RU" sz="1400" dirty="0"/>
          </a:p>
        </p:txBody>
      </p:sp>
      <p:pic>
        <p:nvPicPr>
          <p:cNvPr id="9" name="Рисунок 5"/>
          <p:cNvPicPr>
            <a:picLocks noChangeAspect="1" noChangeArrowheads="1"/>
          </p:cNvPicPr>
          <p:nvPr/>
        </p:nvPicPr>
        <p:blipFill>
          <a:blip r:embed="rId2" cstate="print"/>
          <a:srcRect/>
          <a:stretch>
            <a:fillRect/>
          </a:stretch>
        </p:blipFill>
        <p:spPr bwMode="auto">
          <a:xfrm>
            <a:off x="6500826" y="5000636"/>
            <a:ext cx="2286016"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62000" y="5500702"/>
            <a:ext cx="7739090" cy="671498"/>
          </a:xfrm>
        </p:spPr>
        <p:txBody>
          <a:bodyPr>
            <a:normAutofit fontScale="90000"/>
          </a:bodyPr>
          <a:lstStyle/>
          <a:p>
            <a:pPr algn="ctr"/>
            <a:r>
              <a:rPr lang="ru-RU" sz="1800" dirty="0" smtClean="0">
                <a:latin typeface="Times New Roman" pitchFamily="18" charset="0"/>
                <a:cs typeface="Times New Roman" pitchFamily="18" charset="0"/>
              </a:rPr>
              <a:t>Воспоминания Лидии Ивановны</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Королёвой (Гусевой)</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АГП.Ф.1006.Сд.оп.1.Д.5.Л.1.Подлинник</a:t>
            </a: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357158" y="0"/>
            <a:ext cx="7948642" cy="4214818"/>
          </a:xfrm>
        </p:spPr>
        <p:txBody>
          <a:bodyPr/>
          <a:lstStyle/>
          <a:p>
            <a:r>
              <a:rPr lang="ru-RU" dirty="0" smtClean="0"/>
              <a:t>...</a:t>
            </a:r>
            <a:r>
              <a:rPr lang="ru-RU" sz="1400" dirty="0" smtClean="0"/>
              <a:t>Родители переехали в Пермь из Ильинского района в 1927 году..В том же году родилась я, через год-брат. Жили хорошо…</a:t>
            </a:r>
          </a:p>
          <a:p>
            <a:r>
              <a:rPr lang="ru-RU" sz="1400" dirty="0" smtClean="0"/>
              <a:t>В  сентябре 1941 года отец ушёл на фронт, и этой же зимой погиб.</a:t>
            </a:r>
          </a:p>
          <a:p>
            <a:r>
              <a:rPr lang="ru-RU" sz="1400" dirty="0" smtClean="0"/>
              <a:t>В 1942 году пошла работать. На территории кондитерской фабрики по Коммунистической улице базировался эвакуированный завод из  Ленинграда. Устроилась в </a:t>
            </a:r>
            <a:r>
              <a:rPr lang="ru-RU" sz="1400" dirty="0" err="1" smtClean="0"/>
              <a:t>автоматно</a:t>
            </a:r>
            <a:r>
              <a:rPr lang="ru-RU" sz="1400" dirty="0" smtClean="0"/>
              <a:t>- револьверный цех на обрубочный станок. Обучение давалось тяжело, все пальцы поранены. Уволилась через шесть месяцев. Через сверстников узнала, что нужны парикмахеры. Во время войны на вокзалах (я работала на речном) было очень много народа, и много работы у парикмахеров. Парикмахерская работала круглые сутки, мы работали по 10-12 часов. На пароходах привозили раненых, на носилках разгружали в зал ожидания, мы, стоя на коленях, стригли и брили их.</a:t>
            </a:r>
          </a:p>
          <a:p>
            <a:r>
              <a:rPr lang="ru-RU" sz="1400" dirty="0" smtClean="0"/>
              <a:t>…Зимой 1943-1944 года отправили на лесозаготовки  в </a:t>
            </a:r>
            <a:r>
              <a:rPr lang="ru-RU" sz="1400" dirty="0" err="1" smtClean="0"/>
              <a:t>Ляды</a:t>
            </a:r>
            <a:r>
              <a:rPr lang="ru-RU" sz="1400" dirty="0" smtClean="0"/>
              <a:t>... Потом перевели на скатывание бревен на реке, но и эта работа была не легче. Однажды чуть не погибли от покатившихся брёвен.</a:t>
            </a:r>
          </a:p>
          <a:p>
            <a:r>
              <a:rPr lang="ru-RU" sz="1400" dirty="0" smtClean="0"/>
              <a:t>Кормили мороженой капустой: суп из капусты, на второе отварная капуста и пирог из капусты…</a:t>
            </a:r>
          </a:p>
          <a:p>
            <a:endParaRPr lang="ru-RU" sz="1400" dirty="0"/>
          </a:p>
        </p:txBody>
      </p:sp>
      <p:pic>
        <p:nvPicPr>
          <p:cNvPr id="6" name="Рисунок 2"/>
          <p:cNvPicPr>
            <a:picLocks noChangeAspect="1" noChangeArrowheads="1"/>
          </p:cNvPicPr>
          <p:nvPr/>
        </p:nvPicPr>
        <p:blipFill>
          <a:blip r:embed="rId2" cstate="print"/>
          <a:srcRect/>
          <a:stretch>
            <a:fillRect/>
          </a:stretch>
        </p:blipFill>
        <p:spPr bwMode="auto">
          <a:xfrm>
            <a:off x="7072330" y="3714752"/>
            <a:ext cx="1735119" cy="2493960"/>
          </a:xfrm>
          <a:prstGeom prst="rect">
            <a:avLst/>
          </a:prstGeom>
          <a:noFill/>
          <a:ln w="9525">
            <a:noFill/>
            <a:miter lim="800000"/>
            <a:headEnd/>
            <a:tailEnd/>
          </a:ln>
        </p:spPr>
      </p:pic>
      <p:pic>
        <p:nvPicPr>
          <p:cNvPr id="29698" name="Picture 2" descr="сборник документов Великая Отечественная война в документах и воспоминаниях пермяков"/>
          <p:cNvPicPr>
            <a:picLocks noChangeAspect="1" noChangeArrowheads="1"/>
          </p:cNvPicPr>
          <p:nvPr/>
        </p:nvPicPr>
        <p:blipFill>
          <a:blip r:embed="rId3" cstate="print"/>
          <a:srcRect/>
          <a:stretch>
            <a:fillRect/>
          </a:stretch>
        </p:blipFill>
        <p:spPr bwMode="auto">
          <a:xfrm>
            <a:off x="642910" y="3786190"/>
            <a:ext cx="1739118" cy="235567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3357562"/>
            <a:ext cx="7810528" cy="2814638"/>
          </a:xfrm>
        </p:spPr>
        <p:txBody>
          <a:bodyPr>
            <a:normAutofit fontScale="90000"/>
          </a:bodyPr>
          <a:lstStyle/>
          <a:p>
            <a:r>
              <a:rPr lang="ru-RU" sz="1600" dirty="0" smtClean="0">
                <a:solidFill>
                  <a:schemeClr val="accent2">
                    <a:lumMod val="75000"/>
                  </a:schemeClr>
                </a:solidFill>
                <a:latin typeface="Times New Roman" panose="02020603050405020304" pitchFamily="18" charset="0"/>
                <a:cs typeface="Times New Roman" panose="02020603050405020304" pitchFamily="18" charset="0"/>
              </a:rPr>
              <a:t/>
            </a:r>
            <a:br>
              <a:rPr lang="ru-RU" sz="1600" dirty="0" smtClean="0">
                <a:solidFill>
                  <a:schemeClr val="accent2">
                    <a:lumMod val="75000"/>
                  </a:schemeClr>
                </a:solidFill>
                <a:latin typeface="Times New Roman" panose="02020603050405020304" pitchFamily="18" charset="0"/>
                <a:cs typeface="Times New Roman" panose="02020603050405020304" pitchFamily="18" charset="0"/>
              </a:rPr>
            </a:br>
            <a:r>
              <a:rPr lang="ru-RU" sz="1600" dirty="0" smtClean="0">
                <a:solidFill>
                  <a:schemeClr val="accent2">
                    <a:lumMod val="75000"/>
                  </a:schemeClr>
                </a:solidFill>
                <a:latin typeface="Times New Roman" panose="02020603050405020304" pitchFamily="18" charset="0"/>
                <a:cs typeface="Times New Roman" panose="02020603050405020304" pitchFamily="18" charset="0"/>
              </a:rPr>
              <a:t/>
            </a:r>
            <a:br>
              <a:rPr lang="ru-RU" sz="1600" dirty="0" smtClean="0">
                <a:solidFill>
                  <a:schemeClr val="accent2">
                    <a:lumMod val="75000"/>
                  </a:schemeClr>
                </a:solidFill>
                <a:latin typeface="Times New Roman" panose="02020603050405020304" pitchFamily="18" charset="0"/>
                <a:cs typeface="Times New Roman" panose="02020603050405020304" pitchFamily="18" charset="0"/>
              </a:rPr>
            </a:br>
            <a:r>
              <a:rPr lang="ru-RU" sz="1600"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2700" dirty="0" smtClean="0">
                <a:solidFill>
                  <a:schemeClr val="accent2">
                    <a:lumMod val="75000"/>
                  </a:schemeClr>
                </a:solidFill>
                <a:latin typeface="Times New Roman" panose="02020603050405020304" pitchFamily="18" charset="0"/>
                <a:cs typeface="Times New Roman" panose="02020603050405020304" pitchFamily="18" charset="0"/>
              </a:rPr>
              <a:t>Чем помог вам этот урок в понимании далёкого прошлого?  Чем бы вы поделились с близкими вам людьми о том далёком периоде и людях, проживавшем в нём?</a:t>
            </a:r>
            <a:br>
              <a:rPr lang="ru-RU" sz="2700" dirty="0" smtClean="0">
                <a:solidFill>
                  <a:schemeClr val="accent2">
                    <a:lumMod val="75000"/>
                  </a:schemeClr>
                </a:solidFill>
                <a:latin typeface="Times New Roman" panose="02020603050405020304" pitchFamily="18" charset="0"/>
                <a:cs typeface="Times New Roman" panose="02020603050405020304" pitchFamily="18" charset="0"/>
              </a:rPr>
            </a:br>
            <a:r>
              <a:rPr lang="ru-RU" sz="2700" dirty="0" smtClean="0">
                <a:solidFill>
                  <a:schemeClr val="accent2">
                    <a:lumMod val="75000"/>
                  </a:schemeClr>
                </a:solidFill>
                <a:latin typeface="Times New Roman" panose="02020603050405020304" pitchFamily="18" charset="0"/>
                <a:cs typeface="Times New Roman" panose="02020603050405020304" pitchFamily="18" charset="0"/>
              </a:rPr>
              <a:t>-Какую помощь нам могут оказать документы семейных архивов в изучении </a:t>
            </a:r>
            <a:r>
              <a:rPr lang="ru-RU" sz="2700" smtClean="0">
                <a:solidFill>
                  <a:schemeClr val="accent2">
                    <a:lumMod val="75000"/>
                  </a:schemeClr>
                </a:solidFill>
                <a:latin typeface="Times New Roman" panose="02020603050405020304" pitchFamily="18" charset="0"/>
                <a:cs typeface="Times New Roman" panose="02020603050405020304" pitchFamily="18" charset="0"/>
              </a:rPr>
              <a:t>истории страны?</a:t>
            </a:r>
            <a:r>
              <a:rPr lang="ru-RU" sz="2700" dirty="0" smtClean="0">
                <a:solidFill>
                  <a:schemeClr val="accent2">
                    <a:lumMod val="75000"/>
                  </a:schemeClr>
                </a:solidFill>
                <a:latin typeface="Times New Roman" panose="02020603050405020304" pitchFamily="18" charset="0"/>
                <a:cs typeface="Times New Roman" panose="02020603050405020304" pitchFamily="18" charset="0"/>
              </a:rPr>
              <a:t/>
            </a:r>
            <a:br>
              <a:rPr lang="ru-RU" sz="2700" dirty="0" smtClean="0">
                <a:solidFill>
                  <a:schemeClr val="accent2">
                    <a:lumMod val="75000"/>
                  </a:schemeClr>
                </a:solidFill>
                <a:latin typeface="Times New Roman" panose="02020603050405020304" pitchFamily="18" charset="0"/>
                <a:cs typeface="Times New Roman" panose="02020603050405020304" pitchFamily="18" charset="0"/>
              </a:rPr>
            </a:br>
            <a:endParaRPr lang="ru-RU" sz="2700" dirty="0"/>
          </a:p>
        </p:txBody>
      </p:sp>
      <p:sp>
        <p:nvSpPr>
          <p:cNvPr id="3" name="Содержимое 2"/>
          <p:cNvSpPr>
            <a:spLocks noGrp="1"/>
          </p:cNvSpPr>
          <p:nvPr>
            <p:ph idx="1"/>
          </p:nvPr>
        </p:nvSpPr>
        <p:spPr>
          <a:xfrm>
            <a:off x="762000" y="685800"/>
            <a:ext cx="7543800" cy="2743200"/>
          </a:xfrm>
        </p:spPr>
        <p:txBody>
          <a:bodyPr/>
          <a:lstStyle/>
          <a:p>
            <a:r>
              <a:rPr lang="ru-RU" dirty="0" smtClean="0">
                <a:solidFill>
                  <a:schemeClr val="tx1"/>
                </a:solidFill>
                <a:hlinkClick r:id="rId2"/>
              </a:rPr>
              <a:t> «Вклад </a:t>
            </a:r>
            <a:r>
              <a:rPr lang="ru-RU" dirty="0" err="1" smtClean="0">
                <a:solidFill>
                  <a:schemeClr val="tx1"/>
                </a:solidFill>
                <a:hlinkClick r:id="rId2"/>
              </a:rPr>
              <a:t>Молотовской</a:t>
            </a:r>
            <a:r>
              <a:rPr lang="ru-RU" dirty="0" smtClean="0">
                <a:solidFill>
                  <a:schemeClr val="tx1"/>
                </a:solidFill>
                <a:hlinkClick r:id="rId2"/>
              </a:rPr>
              <a:t> области в Победу». </a:t>
            </a:r>
          </a:p>
          <a:p>
            <a:pPr>
              <a:buNone/>
            </a:pPr>
            <a:endParaRPr lang="ru-RU" dirty="0" smtClean="0">
              <a:solidFill>
                <a:schemeClr val="tx1"/>
              </a:solidFill>
              <a:hlinkClick r:id="rId2"/>
            </a:endParaRPr>
          </a:p>
          <a:p>
            <a:pPr>
              <a:buNone/>
            </a:pPr>
            <a:r>
              <a:rPr lang="ru-RU" dirty="0" smtClean="0">
                <a:hlinkClick r:id="rId2"/>
              </a:rPr>
              <a:t>   Видео: </a:t>
            </a:r>
            <a:r>
              <a:rPr lang="en-US" b="1" dirty="0" smtClean="0">
                <a:hlinkClick r:id="rId2"/>
              </a:rPr>
              <a:t>https://yadi.sk/i/mW1WZeH-SYv6aw</a:t>
            </a:r>
            <a:r>
              <a:rPr lang="ru-RU" b="1" dirty="0" smtClean="0"/>
              <a:t> </a:t>
            </a:r>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Оформление стенда к 9 мая: как сделать своими руками в ДОУ"/>
          <p:cNvPicPr>
            <a:picLocks noChangeAspect="1" noChangeArrowheads="1"/>
          </p:cNvPicPr>
          <p:nvPr/>
        </p:nvPicPr>
        <p:blipFill>
          <a:blip r:embed="rId2"/>
          <a:srcRect/>
          <a:stretch>
            <a:fillRect/>
          </a:stretch>
        </p:blipFill>
        <p:spPr bwMode="auto">
          <a:xfrm>
            <a:off x="357158" y="357188"/>
            <a:ext cx="8429683" cy="650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latin typeface="+mn-lt"/>
              </a:rPr>
              <a:t>ПЕРМЬ / Молотов/ В ГОДЫ ВЕЛИКОЙ ОТЕЧЕСТВЕННОЙ ВОЙНЫ</a:t>
            </a:r>
            <a:r>
              <a:rPr lang="ru-RU" b="1" dirty="0" smtClean="0">
                <a:latin typeface="Bahnschrift SemiBold Condensed" pitchFamily="34" charset="0"/>
              </a:rPr>
              <a:t>. </a:t>
            </a:r>
            <a:br>
              <a:rPr lang="ru-RU" b="1" dirty="0" smtClean="0">
                <a:latin typeface="Bahnschrift SemiBold Condensed" pitchFamily="34" charset="0"/>
              </a:rPr>
            </a:br>
            <a:endParaRPr lang="ru-RU" dirty="0">
              <a:latin typeface="Bahnschrift SemiBold Condensed" pitchFamily="34" charset="0"/>
            </a:endParaRPr>
          </a:p>
        </p:txBody>
      </p:sp>
      <p:sp>
        <p:nvSpPr>
          <p:cNvPr id="1026" name="AutoShape 2" descr="Флаг Пермской области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Флаг Пермской области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Пермская область — Википедия"/>
          <p:cNvPicPr>
            <a:picLocks noChangeAspect="1" noChangeArrowheads="1"/>
          </p:cNvPicPr>
          <p:nvPr/>
        </p:nvPicPr>
        <p:blipFill>
          <a:blip r:embed="rId2" cstate="print"/>
          <a:srcRect/>
          <a:stretch>
            <a:fillRect/>
          </a:stretch>
        </p:blipFill>
        <p:spPr bwMode="auto">
          <a:xfrm>
            <a:off x="0" y="0"/>
            <a:ext cx="2250260" cy="1500173"/>
          </a:xfrm>
          <a:prstGeom prst="rect">
            <a:avLst/>
          </a:prstGeom>
          <a:noFill/>
        </p:spPr>
      </p:pic>
      <p:pic>
        <p:nvPicPr>
          <p:cNvPr id="7" name="Picture 4" descr="0_5b6df_42448cfd_XL"/>
          <p:cNvPicPr>
            <a:picLocks noChangeAspect="1" noChangeArrowheads="1"/>
          </p:cNvPicPr>
          <p:nvPr/>
        </p:nvPicPr>
        <p:blipFill>
          <a:blip r:embed="rId3" cstate="print"/>
          <a:srcRect/>
          <a:stretch>
            <a:fillRect/>
          </a:stretch>
        </p:blipFill>
        <p:spPr bwMode="auto">
          <a:xfrm>
            <a:off x="7500948" y="1"/>
            <a:ext cx="1643051" cy="16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429132"/>
            <a:ext cx="6781800" cy="1600200"/>
          </a:xfrm>
        </p:spPr>
        <p:txBody>
          <a:bodyPr>
            <a:normAutofit/>
          </a:bodyPr>
          <a:lstStyle/>
          <a:p>
            <a:pPr algn="r"/>
            <a:r>
              <a:rPr lang="ru-RU" sz="2000" dirty="0" smtClean="0">
                <a:latin typeface="+mn-lt"/>
              </a:rPr>
              <a:t>Учитель истории и обществознания  М.В.Черепанова</a:t>
            </a:r>
            <a:br>
              <a:rPr lang="ru-RU" sz="2000" dirty="0" smtClean="0">
                <a:latin typeface="+mn-lt"/>
              </a:rPr>
            </a:br>
            <a:r>
              <a:rPr lang="ru-RU" sz="2000" dirty="0" smtClean="0">
                <a:latin typeface="+mn-lt"/>
              </a:rPr>
              <a:t>МБОУ «Гимназия № 11» г.Пермь</a:t>
            </a:r>
            <a:endParaRPr lang="ru-RU" sz="2000" dirty="0">
              <a:latin typeface="+mn-lt"/>
            </a:endParaRPr>
          </a:p>
        </p:txBody>
      </p:sp>
      <p:sp>
        <p:nvSpPr>
          <p:cNvPr id="3" name="Содержимое 2"/>
          <p:cNvSpPr>
            <a:spLocks noGrp="1"/>
          </p:cNvSpPr>
          <p:nvPr>
            <p:ph idx="1"/>
          </p:nvPr>
        </p:nvSpPr>
        <p:spPr/>
        <p:txBody>
          <a:bodyPr>
            <a:normAutofit/>
          </a:bodyPr>
          <a:lstStyle/>
          <a:p>
            <a:pPr>
              <a:buNone/>
            </a:pPr>
            <a:r>
              <a:rPr lang="ru-RU" dirty="0" smtClean="0"/>
              <a:t>    Источники</a:t>
            </a:r>
          </a:p>
          <a:p>
            <a:r>
              <a:rPr lang="ru-RU" dirty="0" smtClean="0"/>
              <a:t>материалы к урокам с сайта Пермского государственного архива социально- политической истории (</a:t>
            </a:r>
            <a:r>
              <a:rPr lang="ru-RU" u="sng" dirty="0" smtClean="0">
                <a:hlinkClick r:id="rId2"/>
              </a:rPr>
              <a:t>https://www.permgaspi.ru/</a:t>
            </a:r>
            <a:r>
              <a:rPr lang="ru-RU" dirty="0" smtClean="0"/>
              <a:t>).</a:t>
            </a:r>
          </a:p>
          <a:p>
            <a:r>
              <a:rPr lang="en-US" dirty="0" smtClean="0">
                <a:hlinkClick r:id="rId3"/>
              </a:rPr>
              <a:t>https://to59.minjust.ru/ru/node/129444</a:t>
            </a:r>
            <a:endParaRPr lang="ru-RU" dirty="0" smtClean="0"/>
          </a:p>
          <a:p>
            <a:r>
              <a:rPr lang="ru-RU" dirty="0" smtClean="0"/>
              <a:t>Великая Отечественная война в документах и воспоминаниях пермяков. Изд-во </a:t>
            </a:r>
            <a:r>
              <a:rPr lang="ru-RU" dirty="0" err="1" smtClean="0"/>
              <a:t>Маматов</a:t>
            </a:r>
            <a:r>
              <a:rPr lang="ru-RU" dirty="0" smtClean="0"/>
              <a:t>.</a:t>
            </a:r>
          </a:p>
          <a:p>
            <a:pPr>
              <a:buNone/>
            </a:pPr>
            <a:r>
              <a:rPr lang="ru-RU" dirty="0" smtClean="0"/>
              <a:t>    С.-Пб.,2019.</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0" y="5357826"/>
            <a:ext cx="6781800" cy="814374"/>
          </a:xfrm>
        </p:spPr>
        <p:txBody>
          <a:bodyPr>
            <a:normAutofit/>
          </a:bodyPr>
          <a:lstStyle/>
          <a:p>
            <a:pPr algn="ctr"/>
            <a:r>
              <a:rPr lang="ru-RU" sz="2000" dirty="0" smtClean="0">
                <a:latin typeface="+mn-lt"/>
              </a:rPr>
              <a:t>Агитационные плакаты времён </a:t>
            </a:r>
            <a:br>
              <a:rPr lang="ru-RU" sz="2000" dirty="0" smtClean="0">
                <a:latin typeface="+mn-lt"/>
              </a:rPr>
            </a:br>
            <a:r>
              <a:rPr lang="ru-RU" sz="2000" dirty="0" smtClean="0">
                <a:latin typeface="+mn-lt"/>
              </a:rPr>
              <a:t>Великой Отечественной войны</a:t>
            </a:r>
            <a:endParaRPr lang="ru-RU" sz="2000" dirty="0">
              <a:latin typeface="+mn-lt"/>
            </a:endParaRPr>
          </a:p>
        </p:txBody>
      </p:sp>
      <p:pic>
        <p:nvPicPr>
          <p:cNvPr id="22530" name="Picture 5" descr="0_83471_25d81ac2_XL"/>
          <p:cNvPicPr>
            <a:picLocks noGrp="1" noChangeAspect="1" noChangeArrowheads="1"/>
          </p:cNvPicPr>
          <p:nvPr>
            <p:ph sz="half" idx="1"/>
          </p:nvPr>
        </p:nvPicPr>
        <p:blipFill>
          <a:blip r:embed="rId2"/>
          <a:stretch>
            <a:fillRect/>
          </a:stretch>
        </p:blipFill>
        <p:spPr>
          <a:xfrm>
            <a:off x="5072066" y="642918"/>
            <a:ext cx="3714776" cy="4643470"/>
          </a:xfrm>
          <a:noFill/>
        </p:spPr>
      </p:pic>
      <p:pic>
        <p:nvPicPr>
          <p:cNvPr id="5" name="Picture 5" descr="item_2168"/>
          <p:cNvPicPr>
            <a:picLocks noGrp="1" noChangeAspect="1" noChangeArrowheads="1"/>
          </p:cNvPicPr>
          <p:nvPr>
            <p:ph sz="half" idx="2"/>
          </p:nvPr>
        </p:nvPicPr>
        <p:blipFill>
          <a:blip r:embed="rId3"/>
          <a:srcRect/>
          <a:stretch>
            <a:fillRect/>
          </a:stretch>
        </p:blipFill>
        <p:spPr>
          <a:xfrm>
            <a:off x="285720" y="714356"/>
            <a:ext cx="4714908" cy="464347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6781800" cy="72008"/>
          </a:xfrm>
        </p:spPr>
        <p:txBody>
          <a:bodyPr>
            <a:normAutofit fontScale="90000"/>
          </a:bodyPr>
          <a:lstStyle/>
          <a:p>
            <a:endParaRPr lang="ru-RU" dirty="0"/>
          </a:p>
        </p:txBody>
      </p:sp>
      <p:sp>
        <p:nvSpPr>
          <p:cNvPr id="3" name="Объект 2"/>
          <p:cNvSpPr>
            <a:spLocks noGrp="1"/>
          </p:cNvSpPr>
          <p:nvPr>
            <p:ph sz="half" idx="1"/>
          </p:nvPr>
        </p:nvSpPr>
        <p:spPr>
          <a:xfrm>
            <a:off x="395536" y="260648"/>
            <a:ext cx="8568952" cy="3033278"/>
          </a:xfrm>
        </p:spPr>
        <p:txBody>
          <a:bodyPr>
            <a:normAutofit/>
          </a:bodyPr>
          <a:lstStyle/>
          <a:p>
            <a:pPr marL="0" indent="0">
              <a:buNone/>
            </a:pPr>
            <a:r>
              <a:rPr lang="ru-RU" sz="2000" dirty="0" smtClean="0"/>
              <a:t>Пермская (</a:t>
            </a:r>
            <a:r>
              <a:rPr lang="ru-RU" sz="2000" dirty="0" err="1" smtClean="0"/>
              <a:t>Молотовская</a:t>
            </a:r>
            <a:r>
              <a:rPr lang="ru-RU" sz="2000" dirty="0" smtClean="0"/>
              <a:t> в 1940-1957 гг.)  область </a:t>
            </a:r>
            <a:r>
              <a:rPr lang="ru-RU" sz="2000" dirty="0"/>
              <a:t>стала одним из главных арсеналов Красной Армии — здесь изготовлялись артиллерийские системы, авиамоторы, боеприпасы, строились бронепоезда, бронекатера. Только один завод им. Ленина выпустил более 48 тыс. мощных орудий. Моторостроительный завод им. Свердлова за годы войны освоил производство нового авиационного мотора воздушного охлаждения М-82 (конструктор А. Д. Швецов). Завод обеспечивал авиамоторами истребители Лавочкина, бомбардировщики Туполева и </a:t>
            </a:r>
            <a:r>
              <a:rPr lang="ru-RU" sz="2000" dirty="0" err="1"/>
              <a:t>Петлякова</a:t>
            </a:r>
            <a:r>
              <a:rPr lang="ru-RU" sz="2000" dirty="0"/>
              <a:t>.</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4357686" y="3429000"/>
            <a:ext cx="4379545"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Татьяна\Desktop\stalingra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3429000"/>
            <a:ext cx="3960440" cy="2703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830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4500570"/>
            <a:ext cx="6781800" cy="1857388"/>
          </a:xfrm>
        </p:spPr>
        <p:txBody>
          <a:bodyPr>
            <a:normAutofit/>
          </a:bodyPr>
          <a:lstStyle/>
          <a:p>
            <a:r>
              <a:rPr lang="ru-RU" dirty="0" smtClean="0"/>
              <a:t/>
            </a:r>
            <a:br>
              <a:rPr lang="ru-RU" dirty="0" smtClean="0"/>
            </a:br>
            <a:endParaRPr lang="ru-RU" dirty="0"/>
          </a:p>
        </p:txBody>
      </p:sp>
      <p:pic>
        <p:nvPicPr>
          <p:cNvPr id="7" name="Picture 5" descr="пеjpg"/>
          <p:cNvPicPr>
            <a:picLocks noGrp="1" noChangeAspect="1" noChangeArrowheads="1"/>
          </p:cNvPicPr>
          <p:nvPr>
            <p:ph idx="1"/>
          </p:nvPr>
        </p:nvPicPr>
        <p:blipFill>
          <a:blip r:embed="rId2"/>
          <a:srcRect/>
          <a:stretch>
            <a:fillRect/>
          </a:stretch>
        </p:blipFill>
        <p:spPr>
          <a:xfrm>
            <a:off x="4929190" y="428604"/>
            <a:ext cx="4033569" cy="2571744"/>
          </a:xfrm>
          <a:noFill/>
        </p:spPr>
      </p:pic>
      <p:pic>
        <p:nvPicPr>
          <p:cNvPr id="8" name="Picture 5" descr="ПЕРВЫЙ ЛАВОЧКИН"/>
          <p:cNvPicPr>
            <a:picLocks noGrp="1" noChangeAspect="1" noChangeArrowheads="1"/>
          </p:cNvPicPr>
          <p:nvPr>
            <p:ph sz="half" idx="2"/>
          </p:nvPr>
        </p:nvPicPr>
        <p:blipFill>
          <a:blip r:embed="rId3"/>
          <a:srcRect/>
          <a:stretch>
            <a:fillRect/>
          </a:stretch>
        </p:blipFill>
        <p:spPr>
          <a:xfrm>
            <a:off x="4929190" y="3500438"/>
            <a:ext cx="3879273" cy="2500330"/>
          </a:xfrm>
          <a:noFill/>
        </p:spPr>
      </p:pic>
      <p:pic>
        <p:nvPicPr>
          <p:cNvPr id="6" name="Picture 5" descr="2ef71caf55ea"/>
          <p:cNvPicPr>
            <a:picLocks noGrp="1" noChangeAspect="1" noChangeArrowheads="1"/>
          </p:cNvPicPr>
          <p:nvPr>
            <p:ph sz="half" idx="2"/>
          </p:nvPr>
        </p:nvPicPr>
        <p:blipFill>
          <a:blip r:embed="rId4"/>
          <a:srcRect/>
          <a:stretch>
            <a:fillRect/>
          </a:stretch>
        </p:blipFill>
        <p:spPr>
          <a:xfrm>
            <a:off x="642938" y="3571876"/>
            <a:ext cx="3776662" cy="2643206"/>
          </a:xfrm>
          <a:noFill/>
        </p:spPr>
      </p:pic>
      <p:sp>
        <p:nvSpPr>
          <p:cNvPr id="9" name="Прямоугольник 8"/>
          <p:cNvSpPr/>
          <p:nvPr/>
        </p:nvSpPr>
        <p:spPr>
          <a:xfrm>
            <a:off x="785786" y="785795"/>
            <a:ext cx="3857652" cy="2585323"/>
          </a:xfrm>
          <a:prstGeom prst="rect">
            <a:avLst/>
          </a:prstGeom>
        </p:spPr>
        <p:txBody>
          <a:bodyPr wrap="square">
            <a:spAutoFit/>
          </a:bodyPr>
          <a:lstStyle/>
          <a:p>
            <a:r>
              <a:rPr lang="ru-RU" dirty="0" smtClean="0"/>
              <a:t>Моторостроительный завод им. Свердлова за годы войны освоил производство нового авиационного мотора воздушного охлаждения М-82 (конструктор А. Д. Швецов). Завод обеспечивал авиамоторами истребители Лавочкина, бомбардировщики Туполева и </a:t>
            </a:r>
            <a:r>
              <a:rPr lang="ru-RU" dirty="0" err="1" smtClean="0"/>
              <a:t>Петлякова</a:t>
            </a:r>
            <a:r>
              <a:rPr lang="ru-RU" dirty="0" smtClean="0"/>
              <a:t>.</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62000" y="5643578"/>
            <a:ext cx="8239156" cy="1071570"/>
          </a:xfrm>
        </p:spPr>
        <p:txBody>
          <a:bodyPr>
            <a:noAutofit/>
          </a:bodyPr>
          <a:lstStyle/>
          <a:p>
            <a:pPr algn="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Командир 482-го истребительного авиаполка Герой Советского Союза гвардии майор Алексей Егорович </a:t>
            </a:r>
            <a:r>
              <a:rPr lang="ru-RU" sz="1600" b="1" i="1" dirty="0" err="1" smtClean="0">
                <a:latin typeface="Times New Roman" pitchFamily="18" charset="0"/>
                <a:cs typeface="Times New Roman" pitchFamily="18" charset="0"/>
              </a:rPr>
              <a:t>Молодчинин</a:t>
            </a:r>
            <a:r>
              <a:rPr lang="ru-RU" sz="1600" b="1" i="1" dirty="0" smtClean="0">
                <a:latin typeface="Times New Roman" pitchFamily="18" charset="0"/>
                <a:cs typeface="Times New Roman" pitchFamily="18" charset="0"/>
              </a:rPr>
              <a:t> у истребителя Ла-5ФН </a:t>
            </a:r>
            <a:br>
              <a:rPr lang="ru-RU" sz="1600" b="1" i="1" dirty="0" smtClean="0">
                <a:latin typeface="Times New Roman" pitchFamily="18" charset="0"/>
                <a:cs typeface="Times New Roman" pitchFamily="18" charset="0"/>
              </a:rPr>
            </a:br>
            <a:r>
              <a:rPr lang="ru-RU" sz="1600" b="1" i="1" dirty="0" smtClean="0">
                <a:latin typeface="Times New Roman" pitchFamily="18" charset="0"/>
                <a:cs typeface="Times New Roman" pitchFamily="18" charset="0"/>
              </a:rPr>
              <a:t>с мотором АШ-82ФН Фото: http://waralbum.ru/198200</a:t>
            </a:r>
            <a:r>
              <a:rPr lang="ru-RU" sz="1800" b="1" i="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p:txBody>
      </p:sp>
      <p:sp>
        <p:nvSpPr>
          <p:cNvPr id="4" name="Содержимое 3"/>
          <p:cNvSpPr>
            <a:spLocks noGrp="1"/>
          </p:cNvSpPr>
          <p:nvPr>
            <p:ph sz="half" idx="1"/>
          </p:nvPr>
        </p:nvSpPr>
        <p:spPr>
          <a:xfrm>
            <a:off x="357158" y="285728"/>
            <a:ext cx="4429156" cy="5857916"/>
          </a:xfrm>
        </p:spPr>
        <p:txBody>
          <a:bodyPr>
            <a:normAutofit fontScale="32500" lnSpcReduction="20000"/>
          </a:bodyPr>
          <a:lstStyle/>
          <a:p>
            <a:r>
              <a:rPr lang="ru-RU" sz="5500" dirty="0" smtClean="0"/>
              <a:t>Двигатель М-82 – АШ-82 конструкции Аркадия Дмитриевича </a:t>
            </a:r>
            <a:r>
              <a:rPr lang="ru-RU" sz="5500" dirty="0" err="1" smtClean="0"/>
              <a:t>Швецова</a:t>
            </a:r>
            <a:r>
              <a:rPr lang="ru-RU" sz="5500" dirty="0" smtClean="0"/>
              <a:t> </a:t>
            </a:r>
            <a:r>
              <a:rPr lang="ru-RU" sz="5500" b="1" dirty="0" smtClean="0"/>
              <a:t>стал одним из лучших авиамоторов воздушного охлаждения в мире как по показателям мощности, веса и ресурса, так и по пригодности </a:t>
            </a:r>
            <a:r>
              <a:rPr lang="ru-RU" sz="5500" dirty="0" smtClean="0"/>
              <a:t>к применению на самолетах и вертолетах самой разнообразной размерности и назначения. Он сыграл важнейшую роль в победе в Великой Отечественной войне, устанавливаясь на истребители Ла-5 и Ла-7 конструкции Лавочкина и бомбардировщики Ту-2 Туполева, а после ее окончания служил по всему миру на гражданских и военных самолетах, прежде всего – на пассажирских, транспортных и специальных Ил-14 конструкции Ильюшина, а на вертолете Миль Ми-4 используется по сей день.</a:t>
            </a:r>
          </a:p>
          <a:p>
            <a:endParaRPr lang="ru-RU" dirty="0" smtClean="0"/>
          </a:p>
          <a:p>
            <a:r>
              <a:rPr lang="ru-RU" dirty="0" smtClean="0"/>
              <a:t/>
            </a:r>
            <a:br>
              <a:rPr lang="ru-RU" dirty="0" smtClean="0"/>
            </a:br>
            <a:r>
              <a:rPr lang="ru-RU" dirty="0" smtClean="0"/>
              <a:t/>
            </a:r>
            <a:br>
              <a:rPr lang="ru-RU" dirty="0" smtClean="0"/>
            </a:br>
            <a:r>
              <a:rPr lang="ru-RU" dirty="0" smtClean="0"/>
              <a:t>Источник </a:t>
            </a:r>
            <a:r>
              <a:rPr lang="ru-RU" dirty="0" err="1" smtClean="0"/>
              <a:t>контента</a:t>
            </a:r>
            <a:r>
              <a:rPr lang="ru-RU" dirty="0" smtClean="0"/>
              <a:t>: </a:t>
            </a:r>
            <a:r>
              <a:rPr lang="ru-RU" dirty="0" smtClean="0">
                <a:hlinkClick r:id="rId2"/>
              </a:rPr>
              <a:t>https://naukatehnika.com/aviaczionnyie-dvigateli-ash-82.html</a:t>
            </a:r>
            <a:r>
              <a:rPr lang="ru-RU" dirty="0" smtClean="0"/>
              <a:t/>
            </a:r>
            <a:br>
              <a:rPr lang="ru-RU" dirty="0" smtClean="0"/>
            </a:br>
            <a:r>
              <a:rPr lang="ru-RU" dirty="0" err="1" smtClean="0"/>
              <a:t>naukatehnika.com</a:t>
            </a:r>
            <a:endParaRPr lang="ru-RU" dirty="0"/>
          </a:p>
        </p:txBody>
      </p:sp>
      <p:sp>
        <p:nvSpPr>
          <p:cNvPr id="5" name="Содержимое 4"/>
          <p:cNvSpPr>
            <a:spLocks noGrp="1"/>
          </p:cNvSpPr>
          <p:nvPr>
            <p:ph sz="half" idx="2"/>
          </p:nvPr>
        </p:nvSpPr>
        <p:spPr/>
        <p:txBody>
          <a:bodyPr>
            <a:normAutofit fontScale="32500" lnSpcReduction="20000"/>
          </a:bodyPr>
          <a:lstStyle/>
          <a:p>
            <a:pPr>
              <a:buNone/>
            </a:pPr>
            <a:endParaRPr lang="ru-RU" dirty="0"/>
          </a:p>
        </p:txBody>
      </p:sp>
      <p:pic>
        <p:nvPicPr>
          <p:cNvPr id="1026" name="Picture 2" descr="https://naukatehnika.com/files/journal/tehnika-vooruzhenie/arhiv_Moroza/26.03.20-aviaczionnyie-dvigateli-ash-82/1-la-5fn-e-6.jpg"/>
          <p:cNvPicPr>
            <a:picLocks noChangeAspect="1" noChangeArrowheads="1"/>
          </p:cNvPicPr>
          <p:nvPr/>
        </p:nvPicPr>
        <p:blipFill>
          <a:blip r:embed="rId3"/>
          <a:srcRect/>
          <a:stretch>
            <a:fillRect/>
          </a:stretch>
        </p:blipFill>
        <p:spPr bwMode="auto">
          <a:xfrm>
            <a:off x="4786314" y="500042"/>
            <a:ext cx="4071966" cy="5357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604592" y="528428"/>
            <a:ext cx="3744416" cy="3744416"/>
          </a:xfrm>
        </p:spPr>
        <p:txBody>
          <a:bodyPr>
            <a:normAutofit fontScale="70000" lnSpcReduction="20000"/>
          </a:bodyPr>
          <a:lstStyle/>
          <a:p>
            <a:pPr marL="0" indent="0">
              <a:buNone/>
            </a:pPr>
            <a:r>
              <a:rPr lang="ru-RU" dirty="0"/>
              <a:t>Объемная работа выпала на долю транспорта. За период массовой эвакуации с запада </a:t>
            </a:r>
            <a:r>
              <a:rPr lang="ru-RU" dirty="0" smtClean="0"/>
              <a:t>Пермская железная дорога </a:t>
            </a:r>
            <a:r>
              <a:rPr lang="ru-RU" dirty="0"/>
              <a:t>перевезла более 3 млн. чел. (в </a:t>
            </a:r>
            <a:r>
              <a:rPr lang="ru-RU" dirty="0" err="1"/>
              <a:t>т.ч</a:t>
            </a:r>
            <a:r>
              <a:rPr lang="ru-RU" dirty="0"/>
              <a:t>. 379 тыс. ленинградцев) и около 50 тыс. вагонов оборудования 124 эвакуированных заводов. Успешно работали речники </a:t>
            </a:r>
            <a:r>
              <a:rPr lang="ru-RU" dirty="0" err="1"/>
              <a:t>Прикамья</a:t>
            </a:r>
            <a:r>
              <a:rPr lang="ru-RU" dirty="0"/>
              <a:t>. За годы войны было перевезено около 24 млн. тонн грузов и свыше 15 млн. пассажиров. </a:t>
            </a:r>
          </a:p>
        </p:txBody>
      </p:sp>
      <p:sp>
        <p:nvSpPr>
          <p:cNvPr id="4" name="Объект 3"/>
          <p:cNvSpPr>
            <a:spLocks noGrp="1"/>
          </p:cNvSpPr>
          <p:nvPr>
            <p:ph sz="half" idx="2"/>
          </p:nvPr>
        </p:nvSpPr>
        <p:spPr/>
        <p:txBody>
          <a:bodyPr>
            <a:normAutofit fontScale="70000" lnSpcReduction="20000"/>
          </a:bodyPr>
          <a:lstStyle/>
          <a:p>
            <a:endParaRPr lang="ru-RU" dirty="0"/>
          </a:p>
        </p:txBody>
      </p:sp>
      <p:pic>
        <p:nvPicPr>
          <p:cNvPr id="2050" name="Picture 2" descr="C:\Users\Татьяна\Desktop\rflo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620688"/>
            <a:ext cx="3112365" cy="3104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2051" name="Picture 3" descr="C:\Users\Татьяна\Desktop\fa0195a8633ac857c4448b9b69f617f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1940" y="4119994"/>
            <a:ext cx="3888432" cy="2582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pic>
        <p:nvPicPr>
          <p:cNvPr id="8" name="Picture 6" descr="0838d2de2a6b8f9cc78c12d0e188c636_original"/>
          <p:cNvPicPr>
            <a:picLocks noChangeAspect="1" noChangeArrowheads="1"/>
          </p:cNvPicPr>
          <p:nvPr/>
        </p:nvPicPr>
        <p:blipFill>
          <a:blip r:embed="rId4"/>
          <a:srcRect/>
          <a:stretch>
            <a:fillRect/>
          </a:stretch>
        </p:blipFill>
        <p:spPr>
          <a:xfrm>
            <a:off x="4857752" y="4429133"/>
            <a:ext cx="3944256" cy="2428867"/>
          </a:xfrm>
          <a:prstGeom prst="rect">
            <a:avLst/>
          </a:prstGeom>
          <a:noFill/>
        </p:spPr>
      </p:pic>
    </p:spTree>
    <p:extLst>
      <p:ext uri="{BB962C8B-B14F-4D97-AF65-F5344CB8AC3E}">
        <p14:creationId xmlns:p14="http://schemas.microsoft.com/office/powerpoint/2010/main" xmlns="" val="2386323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762000" y="6172200"/>
            <a:ext cx="6781800" cy="425152"/>
          </a:xfrm>
        </p:spPr>
        <p:txBody>
          <a:bodyPr>
            <a:normAutofit fontScale="90000"/>
          </a:bodyPr>
          <a:lstStyle/>
          <a:p>
            <a:endParaRPr lang="ru-RU" dirty="0"/>
          </a:p>
        </p:txBody>
      </p:sp>
      <p:sp>
        <p:nvSpPr>
          <p:cNvPr id="3" name="Объект 2"/>
          <p:cNvSpPr>
            <a:spLocks noGrp="1"/>
          </p:cNvSpPr>
          <p:nvPr>
            <p:ph sz="half" idx="1"/>
          </p:nvPr>
        </p:nvSpPr>
        <p:spPr>
          <a:xfrm>
            <a:off x="755576" y="3717032"/>
            <a:ext cx="8274496" cy="2592287"/>
          </a:xfrm>
        </p:spPr>
        <p:txBody>
          <a:bodyPr>
            <a:normAutofit fontScale="77500" lnSpcReduction="20000"/>
          </a:bodyPr>
          <a:lstStyle/>
          <a:p>
            <a:pPr marL="0" indent="0">
              <a:buNone/>
            </a:pPr>
            <a:r>
              <a:rPr lang="ru-RU" dirty="0"/>
              <a:t>Население </a:t>
            </a:r>
            <a:r>
              <a:rPr lang="ru-RU" dirty="0" err="1"/>
              <a:t>Прикамья</a:t>
            </a:r>
            <a:r>
              <a:rPr lang="ru-RU" dirty="0"/>
              <a:t> участвовало в сборе средств на постройку танковых колонн «Пермский </a:t>
            </a:r>
            <a:r>
              <a:rPr lang="ru-RU" dirty="0" err="1"/>
              <a:t>осоавиахимовец</a:t>
            </a:r>
            <a:r>
              <a:rPr lang="ru-RU" dirty="0"/>
              <a:t>», эскадрильи «</a:t>
            </a:r>
            <a:r>
              <a:rPr lang="ru-RU" dirty="0" err="1"/>
              <a:t>Дзержинец</a:t>
            </a:r>
            <a:r>
              <a:rPr lang="ru-RU" dirty="0"/>
              <a:t>». Молодежь </a:t>
            </a:r>
            <a:r>
              <a:rPr lang="ru-RU" dirty="0" err="1"/>
              <a:t>Прикамья</a:t>
            </a:r>
            <a:r>
              <a:rPr lang="ru-RU" dirty="0"/>
              <a:t> собрала средства на постройку 10 эскадрилий им. «Комсомола Пермской области». В марте-мае 1943 г. была сформирована 243-я Пермская добровольческая танковая </a:t>
            </a:r>
            <a:r>
              <a:rPr lang="ru-RU" dirty="0" smtClean="0"/>
              <a:t>бригада, вошедшая </a:t>
            </a:r>
            <a:r>
              <a:rPr lang="ru-RU" dirty="0"/>
              <a:t>в состав Уральско-Львовского добровольческого танкового корпуса и с боями прошедшая от Курской дуги до г. Берлина и г. Праги.</a:t>
            </a:r>
          </a:p>
        </p:txBody>
      </p:sp>
      <p:sp>
        <p:nvSpPr>
          <p:cNvPr id="4" name="Объект 3"/>
          <p:cNvSpPr>
            <a:spLocks noGrp="1"/>
          </p:cNvSpPr>
          <p:nvPr>
            <p:ph sz="half" idx="2"/>
          </p:nvPr>
        </p:nvSpPr>
        <p:spPr>
          <a:xfrm>
            <a:off x="539552" y="692696"/>
            <a:ext cx="3960440" cy="4968552"/>
          </a:xfrm>
        </p:spPr>
        <p:txBody>
          <a:bodyPr>
            <a:normAutofit fontScale="77500" lnSpcReduction="20000"/>
          </a:bodyPr>
          <a:lstStyle/>
          <a:p>
            <a:endParaRPr lang="ru-RU" dirty="0"/>
          </a:p>
        </p:txBody>
      </p:sp>
      <p:pic>
        <p:nvPicPr>
          <p:cNvPr id="3074" name="Picture 2" descr="C:\Users\Татьяна\Desktop\1310103328_2495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57290" y="428604"/>
            <a:ext cx="5688632" cy="3039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7505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62000" y="5715016"/>
            <a:ext cx="6781800" cy="857256"/>
          </a:xfrm>
        </p:spPr>
        <p:txBody>
          <a:bodyPr>
            <a:normAutofit fontScale="90000"/>
          </a:bodyPr>
          <a:lstStyle/>
          <a:p>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Видео «Эвакуация»: </a:t>
            </a:r>
            <a:r>
              <a:rPr lang="ru-RU" sz="2400" u="sng" dirty="0" smtClean="0">
                <a:hlinkClick r:id="rId2"/>
              </a:rPr>
              <a:t>https://yadi.sk/i/j2FngPbJ1wa2sw</a:t>
            </a:r>
            <a:r>
              <a:rPr lang="ru-RU" sz="2400" dirty="0" smtClean="0"/>
              <a:t>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5" name="Picture 2" descr="http://ispu.ru/files/u2/book/history/15tema15/karti15/til2_files/image001.jpg"/>
          <p:cNvPicPr>
            <a:picLocks noGrp="1" noChangeAspect="1" noChangeArrowheads="1"/>
          </p:cNvPicPr>
          <p:nvPr>
            <p:ph sz="half" idx="1"/>
          </p:nvPr>
        </p:nvPicPr>
        <p:blipFill>
          <a:blip r:embed="rId3"/>
          <a:stretch>
            <a:fillRect/>
          </a:stretch>
        </p:blipFill>
        <p:spPr bwMode="auto">
          <a:xfrm>
            <a:off x="285720" y="357166"/>
            <a:ext cx="4429156" cy="4857784"/>
          </a:xfrm>
          <a:prstGeom prst="rect">
            <a:avLst/>
          </a:prstGeom>
          <a:noFill/>
          <a:ln w="9525">
            <a:noFill/>
            <a:miter lim="800000"/>
            <a:headEnd/>
            <a:tailEnd/>
          </a:ln>
        </p:spPr>
      </p:pic>
      <p:sp>
        <p:nvSpPr>
          <p:cNvPr id="4" name="Содержимое 3"/>
          <p:cNvSpPr>
            <a:spLocks noGrp="1"/>
          </p:cNvSpPr>
          <p:nvPr>
            <p:ph sz="half" idx="2"/>
          </p:nvPr>
        </p:nvSpPr>
        <p:spPr>
          <a:xfrm>
            <a:off x="4648200" y="357166"/>
            <a:ext cx="4210080" cy="5214974"/>
          </a:xfrm>
        </p:spPr>
        <p:txBody>
          <a:bodyPr>
            <a:normAutofit fontScale="62500" lnSpcReduction="20000"/>
          </a:bodyPr>
          <a:lstStyle/>
          <a:p>
            <a:r>
              <a:rPr lang="ru-RU" dirty="0" smtClean="0"/>
              <a:t>Важнейшей частью перестройки экономики в начальный период войны стала эвакуация в соответствии с постановлением ГКО от 10 октября 1941 г. из «прифронтовых» в «тыловые» районы страны промышленных предприятий, материальных ценностей и людских ресурсов. По официальным данным</a:t>
            </a:r>
            <a:r>
              <a:rPr lang="ru-RU" b="1" dirty="0" smtClean="0"/>
              <a:t>, к январю 1942 г. были перевезены и вскоре введены в строй 1523</a:t>
            </a:r>
            <a:r>
              <a:rPr lang="ru-RU" dirty="0" smtClean="0"/>
              <a:t> </a:t>
            </a:r>
            <a:r>
              <a:rPr lang="ru-RU" b="1" dirty="0" smtClean="0"/>
              <a:t>промышленных предприятия,</a:t>
            </a:r>
            <a:r>
              <a:rPr lang="ru-RU" dirty="0" smtClean="0"/>
              <a:t> в том числе 1360 оборонных. Для общего руководства эвакуацией был создан Совет по эвакуации, его Председателем назначен Н. </a:t>
            </a:r>
            <a:r>
              <a:rPr lang="ru-RU" dirty="0" err="1" smtClean="0"/>
              <a:t>Шверник</a:t>
            </a:r>
            <a:r>
              <a:rPr lang="ru-RU" dirty="0" smtClean="0"/>
              <a:t>. В основном эвакуированные заводы (общее и военное машиностроение) разместились на территории пяти областей: </a:t>
            </a:r>
            <a:r>
              <a:rPr lang="ru-RU" b="1" dirty="0" err="1" smtClean="0"/>
              <a:t>Молотовской</a:t>
            </a:r>
            <a:r>
              <a:rPr lang="ru-RU" b="1" dirty="0" smtClean="0"/>
              <a:t>,</a:t>
            </a:r>
            <a:r>
              <a:rPr lang="ru-RU" dirty="0" smtClean="0"/>
              <a:t> Свердловской, Челябинской, Куйбышевской и Новосибирской.</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604</TotalTime>
  <Words>1587</Words>
  <Application>Microsoft Office PowerPoint</Application>
  <PresentationFormat>Экран (4:3)</PresentationFormat>
  <Paragraphs>94</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NewsPrint</vt:lpstr>
      <vt:lpstr>Слайд 1</vt:lpstr>
      <vt:lpstr>ПЕРМЬ / Молотов/ В ГОДЫ ВЕЛИКОЙ ОТЕЧЕСТВЕННОЙ ВОЙНЫ.  </vt:lpstr>
      <vt:lpstr>Агитационные плакаты времён  Великой Отечественной войны</vt:lpstr>
      <vt:lpstr>Слайд 4</vt:lpstr>
      <vt:lpstr> </vt:lpstr>
      <vt:lpstr>  Командир 482-го истребительного авиаполка Герой Советского Союза гвардии майор Алексей Егорович Молодчинин у истребителя Ла-5ФН  с мотором АШ-82ФН Фото: http://waralbum.ru/198200/</vt:lpstr>
      <vt:lpstr>Слайд 7</vt:lpstr>
      <vt:lpstr>Слайд 8</vt:lpstr>
      <vt:lpstr>     Видео «Эвакуация»: https://yadi.sk/i/j2FngPbJ1wa2sw   </vt:lpstr>
      <vt:lpstr>Слайд 10</vt:lpstr>
      <vt:lpstr>  Подростки, занятые сборкой пушек на заводе №172  им. Молотова ПермГАНИ. Ф.8043. Оп.2-Г. Д.19. Л.1 </vt:lpstr>
      <vt:lpstr>Военные госпитали</vt:lpstr>
      <vt:lpstr>Слайд 13</vt:lpstr>
      <vt:lpstr>Слайд 14</vt:lpstr>
      <vt:lpstr>Фронт и тыл- суровое  единение .   Видео: Воспоминания тружеников тыла.  https://yadi.sk/i/gSB_CISqJSVC4Q  </vt:lpstr>
      <vt:lpstr>Прочтите воспоминания и отрывок из дневника, представьте себе,  как жили люди, эвакуированные в глубокий тыл.</vt:lpstr>
      <vt:lpstr>Воспоминания Лидии Ивановны  Королёвой (Гусевой) АГП.Ф.1006.Сд.оп.1.Д.5.Л.1.Подлинник</vt:lpstr>
      <vt:lpstr>  - Чем помог вам этот урок в понимании далёкого прошлого?  Чем бы вы поделились с близкими вам людьми о том далёком периоде и людях, проживавшем в нём? -Какую помощь нам могут оказать документы семейных архивов в изучении истории страны? </vt:lpstr>
      <vt:lpstr>Слайд 19</vt:lpstr>
      <vt:lpstr>Учитель истории и обществознания  М.В.Черепанова МБОУ «Гимназия № 11» г.Пермь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ПЕРМСКАЯ ОБЛАСТЬ В ГОДЫ ВЕЛИКОЙ ОТЕЧЕСТВЕННОЙ ВОЙНЫ.</dc:title>
  <dc:creator>Татьяна</dc:creator>
  <cp:lastModifiedBy>User</cp:lastModifiedBy>
  <cp:revision>97</cp:revision>
  <dcterms:created xsi:type="dcterms:W3CDTF">2019-01-23T14:07:04Z</dcterms:created>
  <dcterms:modified xsi:type="dcterms:W3CDTF">2020-05-03T14:20:49Z</dcterms:modified>
</cp:coreProperties>
</file>